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99" r:id="rId4"/>
    <p:sldId id="265" r:id="rId5"/>
    <p:sldId id="261" r:id="rId6"/>
    <p:sldId id="278" r:id="rId7"/>
    <p:sldId id="260" r:id="rId8"/>
    <p:sldId id="300" r:id="rId9"/>
    <p:sldId id="301" r:id="rId10"/>
    <p:sldId id="308" r:id="rId11"/>
    <p:sldId id="291" r:id="rId12"/>
    <p:sldId id="279" r:id="rId13"/>
    <p:sldId id="293" r:id="rId14"/>
    <p:sldId id="295" r:id="rId15"/>
    <p:sldId id="313" r:id="rId16"/>
    <p:sldId id="263" r:id="rId17"/>
    <p:sldId id="296" r:id="rId18"/>
    <p:sldId id="307" r:id="rId19"/>
    <p:sldId id="314" r:id="rId20"/>
    <p:sldId id="304" r:id="rId21"/>
    <p:sldId id="306" r:id="rId22"/>
    <p:sldId id="315" r:id="rId23"/>
    <p:sldId id="305" r:id="rId24"/>
    <p:sldId id="316" r:id="rId25"/>
    <p:sldId id="317" r:id="rId26"/>
    <p:sldId id="258" r:id="rId27"/>
    <p:sldId id="281" r:id="rId28"/>
    <p:sldId id="29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232119-093C-4EC7-B8E3-D718B086895A}" v="2" dt="2024-08-09T07:20:52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9" autoAdjust="0"/>
    <p:restoredTop sz="94660"/>
  </p:normalViewPr>
  <p:slideViewPr>
    <p:cSldViewPr snapToGrid="0">
      <p:cViewPr varScale="1">
        <p:scale>
          <a:sx n="88" d="100"/>
          <a:sy n="88" d="100"/>
        </p:scale>
        <p:origin x="201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kshita Reddy" userId="a863041917acf888" providerId="LiveId" clId="{8A232119-093C-4EC7-B8E3-D718B086895A}"/>
    <pc:docChg chg="delSld modSld">
      <pc:chgData name="Deekshita Reddy" userId="a863041917acf888" providerId="LiveId" clId="{8A232119-093C-4EC7-B8E3-D718B086895A}" dt="2024-08-12T10:34:34.191" v="87" actId="47"/>
      <pc:docMkLst>
        <pc:docMk/>
      </pc:docMkLst>
      <pc:sldChg chg="modSp mod">
        <pc:chgData name="Deekshita Reddy" userId="a863041917acf888" providerId="LiveId" clId="{8A232119-093C-4EC7-B8E3-D718B086895A}" dt="2024-08-09T07:27:57.336" v="85" actId="20577"/>
        <pc:sldMkLst>
          <pc:docMk/>
          <pc:sldMk cId="1513354898" sldId="263"/>
        </pc:sldMkLst>
        <pc:spChg chg="mod">
          <ac:chgData name="Deekshita Reddy" userId="a863041917acf888" providerId="LiveId" clId="{8A232119-093C-4EC7-B8E3-D718B086895A}" dt="2024-08-09T07:27:57.336" v="85" actId="20577"/>
          <ac:spMkLst>
            <pc:docMk/>
            <pc:sldMk cId="1513354898" sldId="263"/>
            <ac:spMk id="74" creationId="{790AF24E-8EA1-44C5-9EC2-EAE6A0D888FD}"/>
          </ac:spMkLst>
        </pc:spChg>
      </pc:sldChg>
      <pc:sldChg chg="modSp mod">
        <pc:chgData name="Deekshita Reddy" userId="a863041917acf888" providerId="LiveId" clId="{8A232119-093C-4EC7-B8E3-D718B086895A}" dt="2024-08-09T07:26:11.870" v="77" actId="20577"/>
        <pc:sldMkLst>
          <pc:docMk/>
          <pc:sldMk cId="1512649574" sldId="293"/>
        </pc:sldMkLst>
        <pc:spChg chg="mod">
          <ac:chgData name="Deekshita Reddy" userId="a863041917acf888" providerId="LiveId" clId="{8A232119-093C-4EC7-B8E3-D718B086895A}" dt="2024-08-09T07:19:24.159" v="11" actId="20577"/>
          <ac:spMkLst>
            <pc:docMk/>
            <pc:sldMk cId="1512649574" sldId="293"/>
            <ac:spMk id="16" creationId="{0723393C-7B1B-E286-858D-E17E05B108B9}"/>
          </ac:spMkLst>
        </pc:spChg>
        <pc:spChg chg="mod">
          <ac:chgData name="Deekshita Reddy" userId="a863041917acf888" providerId="LiveId" clId="{8A232119-093C-4EC7-B8E3-D718B086895A}" dt="2024-08-09T07:26:11.870" v="77" actId="20577"/>
          <ac:spMkLst>
            <pc:docMk/>
            <pc:sldMk cId="1512649574" sldId="293"/>
            <ac:spMk id="17" creationId="{5966F806-ABD6-0285-D844-DE3E44AB7F7E}"/>
          </ac:spMkLst>
        </pc:spChg>
      </pc:sldChg>
      <pc:sldChg chg="modSp del mod">
        <pc:chgData name="Deekshita Reddy" userId="a863041917acf888" providerId="LiveId" clId="{8A232119-093C-4EC7-B8E3-D718B086895A}" dt="2024-08-12T10:34:31.456" v="86" actId="47"/>
        <pc:sldMkLst>
          <pc:docMk/>
          <pc:sldMk cId="2950170320" sldId="318"/>
        </pc:sldMkLst>
        <pc:picChg chg="mod">
          <ac:chgData name="Deekshita Reddy" userId="a863041917acf888" providerId="LiveId" clId="{8A232119-093C-4EC7-B8E3-D718B086895A}" dt="2024-08-09T06:28:13.440" v="0" actId="1076"/>
          <ac:picMkLst>
            <pc:docMk/>
            <pc:sldMk cId="2950170320" sldId="318"/>
            <ac:picMk id="2" creationId="{2552DBC5-A6D9-64AE-17C2-ABD898AD8B6F}"/>
          </ac:picMkLst>
        </pc:picChg>
      </pc:sldChg>
      <pc:sldChg chg="del">
        <pc:chgData name="Deekshita Reddy" userId="a863041917acf888" providerId="LiveId" clId="{8A232119-093C-4EC7-B8E3-D718B086895A}" dt="2024-08-12T10:34:34.191" v="87" actId="47"/>
        <pc:sldMkLst>
          <pc:docMk/>
          <pc:sldMk cId="210165793" sldId="31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47053-2D0A-4565-82E0-DE7D66DA3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4F551-E231-4C39-B331-8503FC594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6BDE5-9832-465D-9A56-BF7D5E4AF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638C-82A7-49A9-84D5-9D9545C28D9B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3A2DE-F13D-40EB-9B63-2D048CDF0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26551-A8B6-4EBD-A3CD-EC27B518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9A47-7FBE-4966-B2EE-B5DBEED25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3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05FE-0243-4476-9F32-A4F5CF46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45A77-D523-4443-89A5-A4EC7C9F7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B9887-4160-4EBC-A620-3BFA9B20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638C-82A7-49A9-84D5-9D9545C28D9B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A3D66-E3C6-47A2-93C9-700B0E87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09B28-ECF4-4B8C-ACD4-BEBA092BE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9A47-7FBE-4966-B2EE-B5DBEED25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24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72BE0C-ED73-43C2-A84E-0E6E10E3B6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1D1CB-40B3-4C10-B12E-AC2379D8CA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61E06-3C45-45CC-8452-8AD95F233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638C-82A7-49A9-84D5-9D9545C28D9B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D04E1-FA87-42E7-A1AE-EE9B45A9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78928-7477-46D6-A650-DA06965E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9A47-7FBE-4966-B2EE-B5DBEED25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5C5B-2B1A-49BB-90EA-B8E4413A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8851B-86F0-47D1-8569-B6DACD1F5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01FC2-7BCC-4A43-847D-0CBF6731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638C-82A7-49A9-84D5-9D9545C28D9B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A1685-938E-4CAF-B80F-B99AAD117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9D41E-901B-4D2E-A09A-812DE1F91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9A47-7FBE-4966-B2EE-B5DBEED25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4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DD55-A75A-4D8B-B5C4-25E96356C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819F5-68D1-47B0-8A80-A3CB2B7EF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A4859-CB86-40E7-A402-4428C202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638C-82A7-49A9-84D5-9D9545C28D9B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955D7-2D7A-4F37-8589-4009C0A7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86F63-CEDB-4212-9060-C64C0AF7D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9A47-7FBE-4966-B2EE-B5DBEED25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26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D8917-1A53-47D1-A5F6-B4443603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D500E-FCAF-4965-B909-E727163F6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18639-F745-49A0-A160-A7405A3FF3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19BB6-C7A4-4DD2-8A7C-A683657A0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638C-82A7-49A9-84D5-9D9545C28D9B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10110-47D0-455E-AE78-C0CDC703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D31CA-65C0-4575-8F69-11169138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9A47-7FBE-4966-B2EE-B5DBEED25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7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BFC5-F449-41F7-8DAF-1F4D0FB87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261E5-E0CF-4553-9789-79D1D2636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F951B-7EF8-40ED-A875-42D1049E7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E8CE8-EC36-4DF7-82C7-C23EED748F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CE58D9-0D92-4FCA-89A1-9DCAE80D1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18DE60-765D-480D-8C6B-69E4CA27A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638C-82A7-49A9-84D5-9D9545C28D9B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EEC67A-520A-4F20-8FD5-EDFB04C5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C451A6-4562-41D5-A01C-81D456C5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9A47-7FBE-4966-B2EE-B5DBEED25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6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6694-50FE-4FFD-B084-EFCF1694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68284D-287E-4E4E-A0FE-3DFB743A9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638C-82A7-49A9-84D5-9D9545C28D9B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7DE5E-B86F-46F9-A61E-AC8129533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36687-4CC4-4756-90B2-CD80747F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9A47-7FBE-4966-B2EE-B5DBEED25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0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0B6957-B93A-41AF-9B02-35A84EB33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638C-82A7-49A9-84D5-9D9545C28D9B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DD2E1-0B93-4BC3-8E31-AD31A39A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77DA6-EB10-4662-9205-3BD5353D4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9A47-7FBE-4966-B2EE-B5DBEED25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91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3C8F-82DE-4529-8396-A913195F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C079-F0FC-4048-8457-8B4282591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30C19-C183-4E45-B26C-4C52AF030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97AAB-D0D8-443E-A3FA-6BC74B8B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638C-82A7-49A9-84D5-9D9545C28D9B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9D72A-5325-4E3A-9B30-C31F07477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2B208-2A52-415D-B495-37D4EE6E8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9A47-7FBE-4966-B2EE-B5DBEED25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39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E89D-BFF7-4111-B0A8-B9AAD7A52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A99414-4827-48FD-A039-FD9E61BB66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5F382-5884-493A-8796-CADBB8C09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DDB81-689D-44AA-A02F-E7A464AD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638C-82A7-49A9-84D5-9D9545C28D9B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A658A-2A72-4291-88FA-394C403E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582B3-963C-4121-BFFF-B8AD71FB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9A47-7FBE-4966-B2EE-B5DBEED25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80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C9696C-65A6-45AD-B804-F14C4321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24FDA-EF93-4AAF-8ECA-9B6AB6354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09964-2BEF-4094-A852-65B888E69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5638C-82A7-49A9-84D5-9D9545C28D9B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E9DE9-93EC-4281-BB63-A5DABD6A1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D9391-618B-4EC2-ADE8-38F347E83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59A47-7FBE-4966-B2EE-B5DBEED25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68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ppubs.uspto.gov/dirsearch-public/print/downloadPdf/10944789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GGyq1ykF91oYi28-W6hXVUU13OmYGm5m/edit?usp=drive_link&amp;ouid=116588948176522325352&amp;rtpof=true&amp;sd=true" TargetMode="External"/><Relationship Id="rId2" Type="http://schemas.openxmlformats.org/officeDocument/2006/relationships/hyperlink" Target="https://drive.google.com/drive/folders/1s2_FEay3t9bpvDRTPMWQhbk69kKhtZGw?usp=drive_lin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docs.google.com/document/d/1mUMg5LXLBgl1lm_1lxcFGI6Yjoqc1i26/edit?usp=drive_link&amp;ouid=116588948176522325352&amp;rtpof=true&amp;sd=true" TargetMode="External"/><Relationship Id="rId4" Type="http://schemas.openxmlformats.org/officeDocument/2006/relationships/hyperlink" Target="https://drive.google.com/drive/folders/1QwQX4KrD-aQZwGst9Y-K4chCQwM4h4sZ?usp=drive_link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rive.google.com/drive/folders/1mwWQj_GZ5TwlFkgXY6spSxMvb0azxDXj?usp=sharing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mm-ge5EojYXqb46IpD86UY8PEunU21_Y/view?usp=drive_link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.png"/><Relationship Id="rId2" Type="http://schemas.openxmlformats.org/officeDocument/2006/relationships/image" Target="../media/image35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drive.google.com/file/d/1HU3NU55_nswIuwUVUDXsMs_M4xu0QpwT/view?usp=drive_link" TargetMode="External"/><Relationship Id="rId7" Type="http://schemas.openxmlformats.org/officeDocument/2006/relationships/hyperlink" Target="https://drive.google.com/file/d/1gmPW-Qh09qDU7fb2qj_BENsnNrLG__YM/view?usp=drive_link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file/d/1v8UdZuWukdGklpSdsGb_vHywmbt8Bdwb/view?usp=drive_link" TargetMode="External"/><Relationship Id="rId5" Type="http://schemas.openxmlformats.org/officeDocument/2006/relationships/hyperlink" Target="https://drive.google.com/file/d/1KBBuYu5Ji_LYcMwFE3iTr8gOiPHypYS4/view?usp=drive_link" TargetMode="External"/><Relationship Id="rId4" Type="http://schemas.openxmlformats.org/officeDocument/2006/relationships/hyperlink" Target="https://drive.google.com/file/d/1hYjh4xhxuz08kV1vNC-tnLmJcHQEjJoh/view?usp=drive_lin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ppubs.uspto.gov/dirsearch-public/print/downloadPdf/11997138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ppubs.uspto.gov/dirsearch-public/print/downloadPdf/1200353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B624969-E21A-49B0-8B2D-64E3064733C3}"/>
              </a:ext>
            </a:extLst>
          </p:cNvPr>
          <p:cNvGrpSpPr/>
          <p:nvPr/>
        </p:nvGrpSpPr>
        <p:grpSpPr>
          <a:xfrm>
            <a:off x="-86424" y="2659069"/>
            <a:ext cx="12364839" cy="4232742"/>
            <a:chOff x="4702158" y="2242397"/>
            <a:chExt cx="3066001" cy="100298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52E65DC-AF48-4467-8247-E3ABAFAFEF4B}"/>
                </a:ext>
              </a:extLst>
            </p:cNvPr>
            <p:cNvSpPr/>
            <p:nvPr/>
          </p:nvSpPr>
          <p:spPr>
            <a:xfrm>
              <a:off x="4710422" y="2433876"/>
              <a:ext cx="3044053" cy="811501"/>
            </a:xfrm>
            <a:custGeom>
              <a:avLst/>
              <a:gdLst>
                <a:gd name="connsiteX0" fmla="*/ 2879454 w 2869619"/>
                <a:gd name="connsiteY0" fmla="*/ 685113 h 677101"/>
                <a:gd name="connsiteX1" fmla="*/ 2879454 w 2869619"/>
                <a:gd name="connsiteY1" fmla="*/ 122474 h 677101"/>
                <a:gd name="connsiteX2" fmla="*/ 1236032 w 2869619"/>
                <a:gd name="connsiteY2" fmla="*/ 238065 h 677101"/>
                <a:gd name="connsiteX3" fmla="*/ 39014 w 2869619"/>
                <a:gd name="connsiteY3" fmla="*/ 51217 h 677101"/>
                <a:gd name="connsiteX4" fmla="*/ 0 w 2869619"/>
                <a:gd name="connsiteY4" fmla="*/ 685113 h 677101"/>
                <a:gd name="connsiteX0" fmla="*/ 2884589 w 2884589"/>
                <a:gd name="connsiteY0" fmla="*/ 685113 h 685113"/>
                <a:gd name="connsiteX1" fmla="*/ 2884589 w 2884589"/>
                <a:gd name="connsiteY1" fmla="*/ 122474 h 685113"/>
                <a:gd name="connsiteX2" fmla="*/ 1241167 w 2884589"/>
                <a:gd name="connsiteY2" fmla="*/ 238065 h 685113"/>
                <a:gd name="connsiteX3" fmla="*/ 0 w 2884589"/>
                <a:gd name="connsiteY3" fmla="*/ 33408 h 685113"/>
                <a:gd name="connsiteX4" fmla="*/ 5135 w 2884589"/>
                <a:gd name="connsiteY4" fmla="*/ 685113 h 685113"/>
                <a:gd name="connsiteX5" fmla="*/ 2884589 w 2884589"/>
                <a:gd name="connsiteY5" fmla="*/ 685113 h 685113"/>
                <a:gd name="connsiteX0" fmla="*/ 2884589 w 2884589"/>
                <a:gd name="connsiteY0" fmla="*/ 685113 h 685113"/>
                <a:gd name="connsiteX1" fmla="*/ 2884589 w 2884589"/>
                <a:gd name="connsiteY1" fmla="*/ 122474 h 685113"/>
                <a:gd name="connsiteX2" fmla="*/ 1241167 w 2884589"/>
                <a:gd name="connsiteY2" fmla="*/ 238065 h 685113"/>
                <a:gd name="connsiteX3" fmla="*/ 0 w 2884589"/>
                <a:gd name="connsiteY3" fmla="*/ 33408 h 685113"/>
                <a:gd name="connsiteX4" fmla="*/ 5135 w 2884589"/>
                <a:gd name="connsiteY4" fmla="*/ 685113 h 685113"/>
                <a:gd name="connsiteX5" fmla="*/ 2884589 w 2884589"/>
                <a:gd name="connsiteY5" fmla="*/ 685113 h 685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4589" h="685113">
                  <a:moveTo>
                    <a:pt x="2884589" y="685113"/>
                  </a:moveTo>
                  <a:lnTo>
                    <a:pt x="2884589" y="122474"/>
                  </a:lnTo>
                  <a:cubicBezTo>
                    <a:pt x="2677428" y="-153526"/>
                    <a:pt x="2065135" y="104579"/>
                    <a:pt x="1241167" y="238065"/>
                  </a:cubicBezTo>
                  <a:cubicBezTo>
                    <a:pt x="827445" y="169846"/>
                    <a:pt x="914077" y="434058"/>
                    <a:pt x="0" y="33408"/>
                  </a:cubicBezTo>
                  <a:cubicBezTo>
                    <a:pt x="1712" y="250643"/>
                    <a:pt x="3423" y="467878"/>
                    <a:pt x="5135" y="685113"/>
                  </a:cubicBezTo>
                  <a:lnTo>
                    <a:pt x="2884589" y="685113"/>
                  </a:lnTo>
                  <a:close/>
                </a:path>
              </a:pathLst>
            </a:custGeom>
            <a:solidFill>
              <a:schemeClr val="accent6"/>
            </a:solidFill>
            <a:ln w="1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728C823-68BE-4FB4-BE2D-96C88672DCD1}"/>
                </a:ext>
              </a:extLst>
            </p:cNvPr>
            <p:cNvSpPr/>
            <p:nvPr/>
          </p:nvSpPr>
          <p:spPr>
            <a:xfrm>
              <a:off x="4702158" y="2242397"/>
              <a:ext cx="3066001" cy="628737"/>
            </a:xfrm>
            <a:custGeom>
              <a:avLst/>
              <a:gdLst>
                <a:gd name="connsiteX0" fmla="*/ 55458 w 3046955"/>
                <a:gd name="connsiteY0" fmla="*/ 233117 h 628736"/>
                <a:gd name="connsiteX1" fmla="*/ 1217170 w 3046955"/>
                <a:gd name="connsiteY1" fmla="*/ 378210 h 628736"/>
                <a:gd name="connsiteX2" fmla="*/ 3025514 w 3046955"/>
                <a:gd name="connsiteY2" fmla="*/ 149608 h 628736"/>
                <a:gd name="connsiteX3" fmla="*/ 3056306 w 3046955"/>
                <a:gd name="connsiteY3" fmla="*/ 629221 h 628736"/>
                <a:gd name="connsiteX4" fmla="*/ 1699363 w 3046955"/>
                <a:gd name="connsiteY4" fmla="*/ 482516 h 628736"/>
                <a:gd name="connsiteX5" fmla="*/ 0 w 3046955"/>
                <a:gd name="connsiteY5" fmla="*/ 223121 h 6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6955" h="628736">
                  <a:moveTo>
                    <a:pt x="55458" y="233117"/>
                  </a:moveTo>
                  <a:cubicBezTo>
                    <a:pt x="55458" y="233117"/>
                    <a:pt x="442373" y="557803"/>
                    <a:pt x="1217170" y="378210"/>
                  </a:cubicBezTo>
                  <a:cubicBezTo>
                    <a:pt x="1991968" y="198617"/>
                    <a:pt x="2678419" y="-224249"/>
                    <a:pt x="3025514" y="149608"/>
                  </a:cubicBezTo>
                  <a:lnTo>
                    <a:pt x="3056306" y="629221"/>
                  </a:lnTo>
                  <a:cubicBezTo>
                    <a:pt x="3056306" y="629221"/>
                    <a:pt x="2640534" y="231988"/>
                    <a:pt x="1699363" y="482516"/>
                  </a:cubicBezTo>
                  <a:cubicBezTo>
                    <a:pt x="758192" y="733043"/>
                    <a:pt x="137677" y="375308"/>
                    <a:pt x="0" y="223121"/>
                  </a:cubicBezTo>
                  <a:close/>
                </a:path>
              </a:pathLst>
            </a:custGeom>
            <a:solidFill>
              <a:schemeClr val="accent1"/>
            </a:solidFill>
            <a:ln w="16107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640105E-083C-4D02-A70A-85A8ED5CF50E}"/>
              </a:ext>
            </a:extLst>
          </p:cNvPr>
          <p:cNvGrpSpPr/>
          <p:nvPr/>
        </p:nvGrpSpPr>
        <p:grpSpPr>
          <a:xfrm>
            <a:off x="3038869" y="1387493"/>
            <a:ext cx="6114263" cy="1235952"/>
            <a:chOff x="3038869" y="2967335"/>
            <a:chExt cx="6114263" cy="1235952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96235A24-8A76-473D-ADB0-8208E00A9C79}"/>
                </a:ext>
              </a:extLst>
            </p:cNvPr>
            <p:cNvSpPr/>
            <p:nvPr/>
          </p:nvSpPr>
          <p:spPr>
            <a:xfrm>
              <a:off x="4133762" y="2967335"/>
              <a:ext cx="392447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latin typeface="Georgia" panose="02040502050405020303" pitchFamily="18" charset="0"/>
                </a:rPr>
                <a:t>PHISH SCAN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ED4C86A-5CC8-4AC5-811A-8FA0A5B506F2}"/>
                </a:ext>
              </a:extLst>
            </p:cNvPr>
            <p:cNvSpPr txBox="1"/>
            <p:nvPr/>
          </p:nvSpPr>
          <p:spPr>
            <a:xfrm>
              <a:off x="3038869" y="3833955"/>
              <a:ext cx="6114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dirty="0"/>
                <a:t>Spot the Phish, Stay Secure!</a:t>
              </a:r>
              <a:endParaRPr lang="en-US" i="1" dirty="0">
                <a:latin typeface="Georgia Pro Light" panose="02040302050405020303" pitchFamily="18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0EDCADF-454C-5A13-1E27-F09C9299C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872" y="148939"/>
            <a:ext cx="1724705" cy="17247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097D6D-9261-6A17-AC49-46DE4C69C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9" y="148938"/>
            <a:ext cx="1724706" cy="1724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6FCC7-49B1-3367-2FFA-E414AEF43B81}"/>
              </a:ext>
            </a:extLst>
          </p:cNvPr>
          <p:cNvSpPr txBox="1"/>
          <p:nvPr/>
        </p:nvSpPr>
        <p:spPr>
          <a:xfrm>
            <a:off x="8528957" y="4677736"/>
            <a:ext cx="31918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RESEARCH INTERNS:</a:t>
            </a:r>
          </a:p>
          <a:p>
            <a:r>
              <a:rPr lang="en-IN" dirty="0"/>
              <a:t>-    </a:t>
            </a:r>
            <a:r>
              <a:rPr lang="en-IN" sz="1800" i="0" dirty="0" err="1">
                <a:effectLst/>
                <a:latin typeface="Arial" panose="020B0604020202020204" pitchFamily="34" charset="0"/>
              </a:rPr>
              <a:t>Odapalli</a:t>
            </a:r>
            <a:r>
              <a:rPr lang="en-IN" sz="1800" i="0" dirty="0">
                <a:effectLst/>
                <a:latin typeface="Arial" panose="020B0604020202020204" pitchFamily="34" charset="0"/>
              </a:rPr>
              <a:t> Keerthana</a:t>
            </a:r>
          </a:p>
          <a:p>
            <a:pPr marL="285750" indent="-285750">
              <a:buFontTx/>
              <a:buChar char="-"/>
            </a:pPr>
            <a:r>
              <a:rPr lang="en-IN" sz="1800" i="0" dirty="0" err="1">
                <a:effectLst/>
                <a:latin typeface="Arial" panose="020B0604020202020204" pitchFamily="34" charset="0"/>
              </a:rPr>
              <a:t>Sunkari</a:t>
            </a:r>
            <a:r>
              <a:rPr lang="en-IN" sz="1800" i="0" dirty="0">
                <a:effectLst/>
                <a:latin typeface="Arial" panose="020B0604020202020204" pitchFamily="34" charset="0"/>
              </a:rPr>
              <a:t> </a:t>
            </a:r>
            <a:r>
              <a:rPr lang="en-IN" sz="1800" i="0" dirty="0" err="1">
                <a:effectLst/>
                <a:latin typeface="Arial" panose="020B0604020202020204" pitchFamily="34" charset="0"/>
              </a:rPr>
              <a:t>Praneeth</a:t>
            </a:r>
            <a:r>
              <a:rPr lang="en-IN" sz="1800" i="0" dirty="0">
                <a:effectLst/>
                <a:latin typeface="Arial" panose="020B0604020202020204" pitchFamily="34" charset="0"/>
              </a:rPr>
              <a:t> Narayan</a:t>
            </a:r>
          </a:p>
          <a:p>
            <a:pPr marL="285750" indent="-285750">
              <a:buFontTx/>
              <a:buChar char="-"/>
            </a:pPr>
            <a:r>
              <a:rPr lang="en-IN" sz="1800" i="0" dirty="0">
                <a:effectLst/>
                <a:latin typeface="Arial" panose="020B0604020202020204" pitchFamily="34" charset="0"/>
              </a:rPr>
              <a:t>Ch </a:t>
            </a:r>
            <a:r>
              <a:rPr lang="en-IN" sz="1800" i="0" dirty="0" err="1">
                <a:effectLst/>
                <a:latin typeface="Arial" panose="020B0604020202020204" pitchFamily="34" charset="0"/>
              </a:rPr>
              <a:t>Nishitha</a:t>
            </a:r>
            <a:r>
              <a:rPr lang="en-IN" sz="1800" i="0" dirty="0">
                <a:effectLst/>
                <a:latin typeface="Arial" panose="020B0604020202020204" pitchFamily="34" charset="0"/>
              </a:rPr>
              <a:t> Reddy</a:t>
            </a:r>
            <a:endParaRPr lang="en-IN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IN" sz="1800" i="0" dirty="0">
                <a:effectLst/>
                <a:latin typeface="Arial" panose="020B0604020202020204" pitchFamily="34" charset="0"/>
              </a:rPr>
              <a:t>Shanmukhi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Arial" panose="020B0604020202020204" pitchFamily="34" charset="0"/>
              </a:rPr>
              <a:t>Vanshika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Arial" panose="020B0604020202020204" pitchFamily="34" charset="0"/>
              </a:rPr>
              <a:t>T Deekshita Reddy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E0F35B-9B01-360B-9813-358C351D684B}"/>
              </a:ext>
            </a:extLst>
          </p:cNvPr>
          <p:cNvSpPr txBox="1"/>
          <p:nvPr/>
        </p:nvSpPr>
        <p:spPr>
          <a:xfrm>
            <a:off x="396249" y="5464611"/>
            <a:ext cx="2698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PRINCIPAL INVESTIGATOR:</a:t>
            </a:r>
          </a:p>
          <a:p>
            <a:r>
              <a:rPr lang="en-IN" dirty="0"/>
              <a:t>- Sai Kumar </a:t>
            </a:r>
            <a:r>
              <a:rPr lang="en-IN" dirty="0" err="1"/>
              <a:t>Tannyala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3003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4C2B7-D97A-460F-A858-02BED3E5F91C}"/>
              </a:ext>
            </a:extLst>
          </p:cNvPr>
          <p:cNvSpPr txBox="1"/>
          <p:nvPr/>
        </p:nvSpPr>
        <p:spPr>
          <a:xfrm>
            <a:off x="968188" y="80333"/>
            <a:ext cx="2961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Patents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B155B-E829-AA84-A7BE-3A1418EB71A9}"/>
              </a:ext>
            </a:extLst>
          </p:cNvPr>
          <p:cNvSpPr txBox="1"/>
          <p:nvPr/>
        </p:nvSpPr>
        <p:spPr>
          <a:xfrm>
            <a:off x="968188" y="4451846"/>
            <a:ext cx="104341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Patent No.: </a:t>
            </a:r>
            <a:r>
              <a:rPr lang="en-US" dirty="0"/>
              <a:t>USO10944789B2</a:t>
            </a:r>
          </a:p>
          <a:p>
            <a:r>
              <a:rPr lang="en-US" b="1" dirty="0"/>
              <a:t>Patent Title: </a:t>
            </a:r>
            <a:r>
              <a:rPr lang="en-US" dirty="0"/>
              <a:t>PHISHING DETECTION ENHANCED THROUGH MACHINE LEARNING TECHNIQUES</a:t>
            </a:r>
          </a:p>
          <a:p>
            <a:r>
              <a:rPr lang="en-US" b="1" dirty="0"/>
              <a:t>Source: </a:t>
            </a:r>
            <a:r>
              <a:rPr lang="en-US" dirty="0">
                <a:hlinkClick r:id="rId2"/>
              </a:rPr>
              <a:t>https://ppubs.uspto.gov/dirsearch-public/print/downloadPdf/10944789</a:t>
            </a:r>
            <a:endParaRPr lang="en-US" dirty="0"/>
          </a:p>
          <a:p>
            <a:r>
              <a:rPr lang="en-US" b="1" dirty="0"/>
              <a:t>Methodology: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approach involves generating synthetic URLs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URLs are given to LSTM to classify whether given URL is malicious or not.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F96A2E-52A8-2817-9DCA-E1B9A7ECF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3" t="-8035" r="693" b="25527"/>
          <a:stretch/>
        </p:blipFill>
        <p:spPr>
          <a:xfrm>
            <a:off x="4283528" y="413657"/>
            <a:ext cx="7854043" cy="3540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8370CE-03F0-E3E0-1D1A-9BAC2915EC45}"/>
              </a:ext>
            </a:extLst>
          </p:cNvPr>
          <p:cNvSpPr txBox="1"/>
          <p:nvPr/>
        </p:nvSpPr>
        <p:spPr>
          <a:xfrm>
            <a:off x="1611086" y="1567542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Arial Rounded MT Bold" panose="020F0704030504030204" pitchFamily="34" charset="0"/>
              </a:rPr>
              <a:t>USING ML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BEC1A6-6E7B-DEC4-0CFD-759A5CE61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0"/>
            <a:ext cx="1719943" cy="7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80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4C2B7-D97A-460F-A858-02BED3E5F91C}"/>
              </a:ext>
            </a:extLst>
          </p:cNvPr>
          <p:cNvSpPr txBox="1"/>
          <p:nvPr/>
        </p:nvSpPr>
        <p:spPr>
          <a:xfrm>
            <a:off x="968188" y="80333"/>
            <a:ext cx="10182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Our Approach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CEA28-BD14-3574-AB9F-8384CE769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5"/>
          <a:stretch/>
        </p:blipFill>
        <p:spPr>
          <a:xfrm>
            <a:off x="1778651" y="1186544"/>
            <a:ext cx="8556335" cy="50890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DE3153-36D8-A48C-C8D7-5F3616F9C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243" y="5545970"/>
            <a:ext cx="1390816" cy="1114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617ED-E8EA-2180-5175-FD46C057C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471" y="4528922"/>
            <a:ext cx="560614" cy="1114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CF3CC0-A11A-334D-32C0-33C5BCABB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763" y="4319374"/>
            <a:ext cx="81776" cy="766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3C3734-0FDB-CF31-D46E-672CEA55D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5443"/>
            <a:ext cx="1719943" cy="7822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65892B-BDE3-19C8-C97A-1CE810F99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037" y="5545969"/>
            <a:ext cx="1390816" cy="1114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526A3-82BC-5DDA-50D5-1AAFBE241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669" y="4556595"/>
            <a:ext cx="560614" cy="1114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693F31-76A8-5957-6F23-F6F08B824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510" y="4393774"/>
            <a:ext cx="81776" cy="7669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C189F0-B15E-72EE-527C-84003DE80826}"/>
              </a:ext>
            </a:extLst>
          </p:cNvPr>
          <p:cNvSpPr txBox="1"/>
          <p:nvPr/>
        </p:nvSpPr>
        <p:spPr>
          <a:xfrm>
            <a:off x="843148" y="952607"/>
            <a:ext cx="10182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Hybrid Approach</a:t>
            </a:r>
          </a:p>
        </p:txBody>
      </p:sp>
    </p:spTree>
    <p:extLst>
      <p:ext uri="{BB962C8B-B14F-4D97-AF65-F5344CB8AC3E}">
        <p14:creationId xmlns:p14="http://schemas.microsoft.com/office/powerpoint/2010/main" val="202831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7147A5-A664-438B-8187-AB95685EACDF}"/>
              </a:ext>
            </a:extLst>
          </p:cNvPr>
          <p:cNvGrpSpPr/>
          <p:nvPr/>
        </p:nvGrpSpPr>
        <p:grpSpPr>
          <a:xfrm>
            <a:off x="1286057" y="1492250"/>
            <a:ext cx="9619887" cy="5498996"/>
            <a:chOff x="806813" y="1555750"/>
            <a:chExt cx="9619887" cy="549899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B812A75-D812-42AB-8BDA-240F90228707}"/>
                </a:ext>
              </a:extLst>
            </p:cNvPr>
            <p:cNvGrpSpPr/>
            <p:nvPr/>
          </p:nvGrpSpPr>
          <p:grpSpPr>
            <a:xfrm>
              <a:off x="6096000" y="1555750"/>
              <a:ext cx="4330700" cy="5498996"/>
              <a:chOff x="6096000" y="1555750"/>
              <a:chExt cx="4330700" cy="549899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499F945-DF11-40A6-8DDE-8C53ADC79982}"/>
                  </a:ext>
                </a:extLst>
              </p:cNvPr>
              <p:cNvGrpSpPr/>
              <p:nvPr/>
            </p:nvGrpSpPr>
            <p:grpSpPr>
              <a:xfrm>
                <a:off x="6096000" y="1555750"/>
                <a:ext cx="4330700" cy="1547634"/>
                <a:chOff x="6096000" y="1720850"/>
                <a:chExt cx="4330700" cy="1547634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34AA07B1-226B-4D98-B14C-C4FA0BF2FDB6}"/>
                    </a:ext>
                  </a:extLst>
                </p:cNvPr>
                <p:cNvGrpSpPr/>
                <p:nvPr/>
              </p:nvGrpSpPr>
              <p:grpSpPr>
                <a:xfrm>
                  <a:off x="6096000" y="1720850"/>
                  <a:ext cx="4330700" cy="1104900"/>
                  <a:chOff x="6096000" y="1720850"/>
                  <a:chExt cx="4330700" cy="1104900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66E1B3D5-CF71-451F-8C9B-4CDA89B6A429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1720850"/>
                    <a:ext cx="4051300" cy="1104900"/>
                    <a:chOff x="6292850" y="1543050"/>
                    <a:chExt cx="4051300" cy="1104900"/>
                  </a:xfrm>
                </p:grpSpPr>
                <p:sp>
                  <p:nvSpPr>
                    <p:cNvPr id="15" name="Oval 14">
                      <a:extLst>
                        <a:ext uri="{FF2B5EF4-FFF2-40B4-BE49-F238E27FC236}">
                          <a16:creationId xmlns:a16="http://schemas.microsoft.com/office/drawing/2014/main" id="{FF3F9BAA-345C-463B-86F6-C8B56CD99C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8100" y="1638300"/>
                      <a:ext cx="914400" cy="91440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Arc 17">
                      <a:extLst>
                        <a:ext uri="{FF2B5EF4-FFF2-40B4-BE49-F238E27FC236}">
                          <a16:creationId xmlns:a16="http://schemas.microsoft.com/office/drawing/2014/main" id="{EABAD82C-C6D6-44BC-A35B-59DB99E79F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2850" y="1543050"/>
                      <a:ext cx="1104900" cy="1104900"/>
                    </a:xfrm>
                    <a:prstGeom prst="arc">
                      <a:avLst>
                        <a:gd name="adj1" fmla="val 52008"/>
                        <a:gd name="adj2" fmla="val 19497484"/>
                      </a:avLst>
                    </a:prstGeom>
                    <a:ln w="19050">
                      <a:solidFill>
                        <a:schemeClr val="accent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1" name="Straight Connector 20">
                      <a:extLst>
                        <a:ext uri="{FF2B5EF4-FFF2-40B4-BE49-F238E27FC236}">
                          <a16:creationId xmlns:a16="http://schemas.microsoft.com/office/drawing/2014/main" id="{05C7FC30-1C13-47B7-A606-CA89055990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385050" y="2095500"/>
                      <a:ext cx="2959100" cy="0"/>
                    </a:xfrm>
                    <a:prstGeom prst="line">
                      <a:avLst/>
                    </a:prstGeom>
                    <a:ln w="19050">
                      <a:solidFill>
                        <a:schemeClr val="accent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FA1304EC-6A71-4707-8DCE-560D2440D059}"/>
                      </a:ext>
                    </a:extLst>
                  </p:cNvPr>
                  <p:cNvSpPr/>
                  <p:nvPr/>
                </p:nvSpPr>
                <p:spPr>
                  <a:xfrm>
                    <a:off x="10033000" y="2076450"/>
                    <a:ext cx="393700" cy="3937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eorgia Pro Cond" panose="02040506050405020303" pitchFamily="18" charset="0"/>
                      </a:rPr>
                      <a:t>3</a:t>
                    </a:r>
                  </a:p>
                </p:txBody>
              </p:sp>
            </p:grp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F9D970A9-9EAF-4C3E-A030-E095BAB99EAD}"/>
                    </a:ext>
                  </a:extLst>
                </p:cNvPr>
                <p:cNvSpPr txBox="1"/>
                <p:nvPr/>
              </p:nvSpPr>
              <p:spPr>
                <a:xfrm>
                  <a:off x="7283450" y="2314377"/>
                  <a:ext cx="2863850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/>
                  <a:r>
                    <a:rPr lang="en-IN" sz="1400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The URL analysis can be categorised into 2 main types: Lexical Analysis, Host-based Analysis </a:t>
                  </a:r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4172A16E-C456-4528-B595-1782459C85A5}"/>
                    </a:ext>
                  </a:extLst>
                </p:cNvPr>
                <p:cNvSpPr txBox="1"/>
                <p:nvPr/>
              </p:nvSpPr>
              <p:spPr>
                <a:xfrm>
                  <a:off x="7283450" y="1843187"/>
                  <a:ext cx="28638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/>
                  <a:r>
                    <a:rPr lang="en-US" sz="1400" b="1" dirty="0">
                      <a:latin typeface="Georgia" panose="02040502050405020303" pitchFamily="18" charset="0"/>
                    </a:rPr>
                    <a:t>URL Analysis</a:t>
                  </a:r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DB787542-6DC8-41ED-8B80-23A8C6BF1A22}"/>
                  </a:ext>
                </a:extLst>
              </p:cNvPr>
              <p:cNvGrpSpPr/>
              <p:nvPr/>
            </p:nvGrpSpPr>
            <p:grpSpPr>
              <a:xfrm>
                <a:off x="6096000" y="3361909"/>
                <a:ext cx="4330700" cy="3692837"/>
                <a:chOff x="6096000" y="1720850"/>
                <a:chExt cx="4330700" cy="3692837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E4A97726-BD38-4393-85A7-0BF9E6DA1EBC}"/>
                    </a:ext>
                  </a:extLst>
                </p:cNvPr>
                <p:cNvGrpSpPr/>
                <p:nvPr/>
              </p:nvGrpSpPr>
              <p:grpSpPr>
                <a:xfrm>
                  <a:off x="6096000" y="1720850"/>
                  <a:ext cx="4330700" cy="1104900"/>
                  <a:chOff x="6096000" y="1720850"/>
                  <a:chExt cx="4330700" cy="1104900"/>
                </a:xfrm>
              </p:grpSpPr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927702E5-C8CA-4065-857E-2D95F91241CF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1720850"/>
                    <a:ext cx="4051300" cy="1104900"/>
                    <a:chOff x="6292850" y="1543050"/>
                    <a:chExt cx="4051300" cy="1104900"/>
                  </a:xfrm>
                </p:grpSpPr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CCCD8BC0-1E73-47FA-ABAF-F6FCF6885C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8100" y="1638300"/>
                      <a:ext cx="914400" cy="914400"/>
                    </a:xfrm>
                    <a:prstGeom prst="ellips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" name="Arc 149">
                      <a:extLst>
                        <a:ext uri="{FF2B5EF4-FFF2-40B4-BE49-F238E27FC236}">
                          <a16:creationId xmlns:a16="http://schemas.microsoft.com/office/drawing/2014/main" id="{A94A7EFA-4006-43DA-B986-59D1942F5B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2850" y="1543050"/>
                      <a:ext cx="1104900" cy="1104900"/>
                    </a:xfrm>
                    <a:prstGeom prst="arc">
                      <a:avLst>
                        <a:gd name="adj1" fmla="val 52008"/>
                        <a:gd name="adj2" fmla="val 19497484"/>
                      </a:avLst>
                    </a:prstGeom>
                    <a:ln w="19050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4180F356-9CDF-429D-AE22-2348D3047B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385050" y="2095500"/>
                      <a:ext cx="2959100" cy="0"/>
                    </a:xfrm>
                    <a:prstGeom prst="line">
                      <a:avLst/>
                    </a:prstGeom>
                    <a:ln w="19050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31E29EA8-B3BD-4E5C-9731-7AC80E959CAE}"/>
                      </a:ext>
                    </a:extLst>
                  </p:cNvPr>
                  <p:cNvSpPr/>
                  <p:nvPr/>
                </p:nvSpPr>
                <p:spPr>
                  <a:xfrm>
                    <a:off x="10033000" y="2076450"/>
                    <a:ext cx="393700" cy="3937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eorgia Pro Cond" panose="02040506050405020303" pitchFamily="18" charset="0"/>
                      </a:rPr>
                      <a:t>4</a:t>
                    </a:r>
                  </a:p>
                </p:txBody>
              </p:sp>
            </p:grp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1F5040BE-2CDC-41C4-9334-57F510F74416}"/>
                    </a:ext>
                  </a:extLst>
                </p:cNvPr>
                <p:cNvSpPr txBox="1"/>
                <p:nvPr/>
              </p:nvSpPr>
              <p:spPr>
                <a:xfrm>
                  <a:off x="7283450" y="2314377"/>
                  <a:ext cx="2863850" cy="30993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/>
                  <a:r>
                    <a:rPr lang="en-IN" sz="1400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Lexical Analysis is the analysis of the </a:t>
                  </a:r>
                  <a:r>
                    <a:rPr lang="en-IN" sz="1400" b="1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structure of the URL</a:t>
                  </a:r>
                  <a:r>
                    <a:rPr lang="en-IN" sz="1400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. Lexical Analysis generally include analysis of the following features of a URL:</a:t>
                  </a:r>
                  <a:endPara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marL="457200">
                    <a:lnSpc>
                      <a:spcPct val="106000"/>
                    </a:lnSpc>
                    <a:spcAft>
                      <a:spcPts val="800"/>
                    </a:spcAft>
                  </a:pPr>
                  <a:br>
                    <a:rPr lang="en-IN" sz="1400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IN" sz="1400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1.URL Length</a:t>
                  </a:r>
                  <a:br>
                    <a:rPr lang="en-IN" sz="1400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IN" sz="1400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2.Domain and URL entropy </a:t>
                  </a:r>
                  <a:br>
                    <a:rPr lang="en-IN" sz="1400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IN" sz="1400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3.Suspicious and high weighted keywords</a:t>
                  </a:r>
                  <a:br>
                    <a:rPr lang="en-IN" sz="1400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IN" sz="1400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4.Number of Tokens</a:t>
                  </a:r>
                  <a:br>
                    <a:rPr lang="en-IN" sz="1400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IN" sz="1400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5.Digit Count</a:t>
                  </a:r>
                  <a:br>
                    <a:rPr lang="en-IN" sz="1400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endPara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lvl="0"/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E13BBCC3-898E-454A-86F0-A06026A25D7D}"/>
                    </a:ext>
                  </a:extLst>
                </p:cNvPr>
                <p:cNvSpPr txBox="1"/>
                <p:nvPr/>
              </p:nvSpPr>
              <p:spPr>
                <a:xfrm>
                  <a:off x="7283450" y="1843187"/>
                  <a:ext cx="28638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/>
                  <a:r>
                    <a:rPr lang="en-US" sz="1400" b="1" dirty="0">
                      <a:latin typeface="Georgia" panose="02040502050405020303" pitchFamily="18" charset="0"/>
                    </a:rPr>
                    <a:t>Lexical Analysis</a:t>
                  </a:r>
                </a:p>
              </p:txBody>
            </p:sp>
          </p:grp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F4A562D-6033-45D8-B9C2-A4107C0C284F}"/>
                </a:ext>
              </a:extLst>
            </p:cNvPr>
            <p:cNvGrpSpPr/>
            <p:nvPr/>
          </p:nvGrpSpPr>
          <p:grpSpPr>
            <a:xfrm flipH="1">
              <a:off x="806813" y="1555750"/>
              <a:ext cx="4330700" cy="4534629"/>
              <a:chOff x="6096000" y="1555750"/>
              <a:chExt cx="4330700" cy="4534629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443911F6-DD8E-4005-8CC9-C5637CA2715A}"/>
                  </a:ext>
                </a:extLst>
              </p:cNvPr>
              <p:cNvGrpSpPr/>
              <p:nvPr/>
            </p:nvGrpSpPr>
            <p:grpSpPr>
              <a:xfrm>
                <a:off x="6096000" y="1555750"/>
                <a:ext cx="4330700" cy="1763078"/>
                <a:chOff x="6096000" y="1720850"/>
                <a:chExt cx="4330700" cy="1763078"/>
              </a:xfrm>
            </p:grpSpPr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9D103440-3005-4F88-8C35-59E644433D4A}"/>
                    </a:ext>
                  </a:extLst>
                </p:cNvPr>
                <p:cNvGrpSpPr/>
                <p:nvPr/>
              </p:nvGrpSpPr>
              <p:grpSpPr>
                <a:xfrm>
                  <a:off x="6096000" y="1720850"/>
                  <a:ext cx="4330700" cy="1104900"/>
                  <a:chOff x="6096000" y="1720850"/>
                  <a:chExt cx="4330700" cy="1104900"/>
                </a:xfrm>
              </p:grpSpPr>
              <p:grpSp>
                <p:nvGrpSpPr>
                  <p:cNvPr id="197" name="Group 196">
                    <a:extLst>
                      <a:ext uri="{FF2B5EF4-FFF2-40B4-BE49-F238E27FC236}">
                        <a16:creationId xmlns:a16="http://schemas.microsoft.com/office/drawing/2014/main" id="{DAA74221-9332-4667-9A40-8417EE5C4A1A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1720850"/>
                    <a:ext cx="4051300" cy="1104900"/>
                    <a:chOff x="6292850" y="1543050"/>
                    <a:chExt cx="4051300" cy="1104900"/>
                  </a:xfrm>
                </p:grpSpPr>
                <p:sp>
                  <p:nvSpPr>
                    <p:cNvPr id="199" name="Oval 198">
                      <a:extLst>
                        <a:ext uri="{FF2B5EF4-FFF2-40B4-BE49-F238E27FC236}">
                          <a16:creationId xmlns:a16="http://schemas.microsoft.com/office/drawing/2014/main" id="{8C0CE4AE-6D1B-4022-B44A-3CF0CE4F0C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8100" y="1638300"/>
                      <a:ext cx="914400" cy="914400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0" name="Arc 199">
                      <a:extLst>
                        <a:ext uri="{FF2B5EF4-FFF2-40B4-BE49-F238E27FC236}">
                          <a16:creationId xmlns:a16="http://schemas.microsoft.com/office/drawing/2014/main" id="{911C44AA-1330-488E-8581-1E8939F84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2850" y="1543050"/>
                      <a:ext cx="1104900" cy="1104900"/>
                    </a:xfrm>
                    <a:prstGeom prst="arc">
                      <a:avLst>
                        <a:gd name="adj1" fmla="val 52008"/>
                        <a:gd name="adj2" fmla="val 19497484"/>
                      </a:avLst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201" name="Straight Connector 200">
                      <a:extLst>
                        <a:ext uri="{FF2B5EF4-FFF2-40B4-BE49-F238E27FC236}">
                          <a16:creationId xmlns:a16="http://schemas.microsoft.com/office/drawing/2014/main" id="{FA74CBEA-F9DD-4142-8783-1C871A66D62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385050" y="2095500"/>
                      <a:ext cx="2959100" cy="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2B46C055-C0BA-423B-862D-32864411F0C7}"/>
                      </a:ext>
                    </a:extLst>
                  </p:cNvPr>
                  <p:cNvSpPr/>
                  <p:nvPr/>
                </p:nvSpPr>
                <p:spPr>
                  <a:xfrm>
                    <a:off x="10033000" y="2076450"/>
                    <a:ext cx="393700" cy="39370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eorgia Pro Cond" panose="02040506050405020303" pitchFamily="18" charset="0"/>
                      </a:rPr>
                      <a:t>1</a:t>
                    </a:r>
                  </a:p>
                </p:txBody>
              </p:sp>
            </p:grp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F6C65FE-2F41-4FBD-9049-761F66761DFF}"/>
                    </a:ext>
                  </a:extLst>
                </p:cNvPr>
                <p:cNvSpPr txBox="1"/>
                <p:nvPr/>
              </p:nvSpPr>
              <p:spPr>
                <a:xfrm>
                  <a:off x="7283450" y="2314377"/>
                  <a:ext cx="2863850" cy="1169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r"/>
                  <a:r>
                    <a:rPr lang="en-IN" sz="1400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Feature analysis model accurately detect and classify phishing attempts</a:t>
                  </a:r>
                </a:p>
                <a:p>
                  <a:pPr marL="342900" lvl="0" indent="-342900" algn="r">
                    <a:buAutoNum type="arabicPeriod"/>
                  </a:pPr>
                  <a:r>
                    <a:rPr lang="en-IN" sz="1400" b="1" kern="0" dirty="0">
                      <a:latin typeface="Cambria" panose="02040503050406030204" pitchFamily="18" charset="0"/>
                      <a:cs typeface="Times New Roman" panose="02020603050405020304" pitchFamily="18" charset="0"/>
                    </a:rPr>
                    <a:t>Email Analysis </a:t>
                  </a:r>
                </a:p>
                <a:p>
                  <a:pPr marL="342900" lvl="0" indent="-342900" algn="r">
                    <a:buAutoNum type="arabicPeriod"/>
                  </a:pPr>
                  <a:r>
                    <a:rPr lang="en-IN" sz="1400" b="1" kern="0" dirty="0">
                      <a:latin typeface="Cambria" panose="02040503050406030204" pitchFamily="18" charset="0"/>
                      <a:cs typeface="Times New Roman" panose="02020603050405020304" pitchFamily="18" charset="0"/>
                    </a:rPr>
                    <a:t>URL Analysi</a:t>
                  </a:r>
                  <a:r>
                    <a:rPr lang="en-IN" sz="1400" kern="0" dirty="0">
                      <a:latin typeface="Cambria" panose="02040503050406030204" pitchFamily="18" charset="0"/>
                      <a:cs typeface="Times New Roman" panose="02020603050405020304" pitchFamily="18" charset="0"/>
                    </a:rPr>
                    <a:t>s  </a:t>
                  </a:r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DE28AA43-1CA2-4749-945F-8DF507449D43}"/>
                    </a:ext>
                  </a:extLst>
                </p:cNvPr>
                <p:cNvSpPr txBox="1"/>
                <p:nvPr/>
              </p:nvSpPr>
              <p:spPr>
                <a:xfrm>
                  <a:off x="7283450" y="1843187"/>
                  <a:ext cx="28638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r"/>
                  <a:r>
                    <a:rPr lang="en-US" sz="1400" b="1" dirty="0">
                      <a:latin typeface="Georgia" panose="02040502050405020303" pitchFamily="18" charset="0"/>
                    </a:rPr>
                    <a:t>Feature Analysis</a:t>
                  </a:r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B1BCFC19-DCA4-43A0-B6E9-7C2E8045C786}"/>
                  </a:ext>
                </a:extLst>
              </p:cNvPr>
              <p:cNvGrpSpPr/>
              <p:nvPr/>
            </p:nvGrpSpPr>
            <p:grpSpPr>
              <a:xfrm>
                <a:off x="6096000" y="3361909"/>
                <a:ext cx="4330700" cy="2728470"/>
                <a:chOff x="6096000" y="1720850"/>
                <a:chExt cx="4330700" cy="2728470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C15243FD-575F-4427-9D80-B427EFFC77CD}"/>
                    </a:ext>
                  </a:extLst>
                </p:cNvPr>
                <p:cNvGrpSpPr/>
                <p:nvPr/>
              </p:nvGrpSpPr>
              <p:grpSpPr>
                <a:xfrm>
                  <a:off x="6096000" y="1720850"/>
                  <a:ext cx="4330700" cy="1104900"/>
                  <a:chOff x="6096000" y="1720850"/>
                  <a:chExt cx="4330700" cy="1104900"/>
                </a:xfrm>
              </p:grpSpPr>
              <p:grpSp>
                <p:nvGrpSpPr>
                  <p:cNvPr id="189" name="Group 188">
                    <a:extLst>
                      <a:ext uri="{FF2B5EF4-FFF2-40B4-BE49-F238E27FC236}">
                        <a16:creationId xmlns:a16="http://schemas.microsoft.com/office/drawing/2014/main" id="{7B8D4074-15F3-4B36-8572-0C5291CFA61A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1720850"/>
                    <a:ext cx="4051300" cy="1104900"/>
                    <a:chOff x="6292850" y="1543050"/>
                    <a:chExt cx="4051300" cy="1104900"/>
                  </a:xfrm>
                </p:grpSpPr>
                <p:sp>
                  <p:nvSpPr>
                    <p:cNvPr id="191" name="Oval 190">
                      <a:extLst>
                        <a:ext uri="{FF2B5EF4-FFF2-40B4-BE49-F238E27FC236}">
                          <a16:creationId xmlns:a16="http://schemas.microsoft.com/office/drawing/2014/main" id="{C6DEE011-1623-490F-9362-49FECD4274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8100" y="1638300"/>
                      <a:ext cx="914400" cy="914400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2" name="Arc 191">
                      <a:extLst>
                        <a:ext uri="{FF2B5EF4-FFF2-40B4-BE49-F238E27FC236}">
                          <a16:creationId xmlns:a16="http://schemas.microsoft.com/office/drawing/2014/main" id="{7819DDE5-C799-448F-BD85-B6F4B980A8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2850" y="1543050"/>
                      <a:ext cx="1104900" cy="1104900"/>
                    </a:xfrm>
                    <a:prstGeom prst="arc">
                      <a:avLst>
                        <a:gd name="adj1" fmla="val 52008"/>
                        <a:gd name="adj2" fmla="val 19497484"/>
                      </a:avLst>
                    </a:prstGeom>
                    <a:ln w="19050">
                      <a:solidFill>
                        <a:schemeClr val="accent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93" name="Straight Connector 192">
                      <a:extLst>
                        <a:ext uri="{FF2B5EF4-FFF2-40B4-BE49-F238E27FC236}">
                          <a16:creationId xmlns:a16="http://schemas.microsoft.com/office/drawing/2014/main" id="{FF9C256F-CAE8-4764-80AC-1CA584AA2B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385050" y="2095500"/>
                      <a:ext cx="2959100" cy="0"/>
                    </a:xfrm>
                    <a:prstGeom prst="line">
                      <a:avLst/>
                    </a:prstGeom>
                    <a:ln w="19050">
                      <a:solidFill>
                        <a:schemeClr val="accent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DECA8432-1838-49B6-A020-64E25A90BB38}"/>
                      </a:ext>
                    </a:extLst>
                  </p:cNvPr>
                  <p:cNvSpPr/>
                  <p:nvPr/>
                </p:nvSpPr>
                <p:spPr>
                  <a:xfrm>
                    <a:off x="10033000" y="2076450"/>
                    <a:ext cx="393700" cy="3937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eorgia Pro Cond" panose="02040506050405020303" pitchFamily="18" charset="0"/>
                      </a:rPr>
                      <a:t>2</a:t>
                    </a:r>
                  </a:p>
                </p:txBody>
              </p:sp>
            </p:grp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95D1CE74-E432-4E60-9969-8C2E1D86A05F}"/>
                    </a:ext>
                  </a:extLst>
                </p:cNvPr>
                <p:cNvSpPr txBox="1"/>
                <p:nvPr/>
              </p:nvSpPr>
              <p:spPr>
                <a:xfrm>
                  <a:off x="7283450" y="2314377"/>
                  <a:ext cx="2863850" cy="2134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lnSpc>
                      <a:spcPct val="106000"/>
                    </a:lnSpc>
                  </a:pPr>
                  <a:r>
                    <a:rPr lang="en-IN" sz="1400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The CNN is used to extract the n-grams while the LSTM is responsible for retaining the dependencies and features. </a:t>
                  </a:r>
                  <a:br>
                    <a:rPr lang="en-IN" sz="1400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IN" sz="1400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The </a:t>
                  </a:r>
                  <a:r>
                    <a:rPr lang="en-IN" sz="1400" b="1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key features analysed in email </a:t>
                  </a:r>
                  <a:r>
                    <a:rPr lang="en-IN" sz="1400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analysis are</a:t>
                  </a:r>
                </a:p>
                <a:p>
                  <a:pPr marL="342900" lvl="0" indent="-342900">
                    <a:lnSpc>
                      <a:spcPct val="106000"/>
                    </a:lnSpc>
                    <a:buFont typeface="Wingdings" panose="05000000000000000000" pitchFamily="2" charset="2"/>
                    <a:buChar char=""/>
                  </a:pPr>
                  <a:r>
                    <a:rPr lang="en-IN" sz="1400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Header Analysis</a:t>
                  </a:r>
                  <a:endPara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ct val="106000"/>
                    </a:lnSpc>
                    <a:buFont typeface="Wingdings" panose="05000000000000000000" pitchFamily="2" charset="2"/>
                    <a:buChar char=""/>
                  </a:pPr>
                  <a:r>
                    <a:rPr lang="en-IN" sz="1400" kern="0" dirty="0">
                      <a:effectLst/>
                      <a:latin typeface="Cambria" panose="020405030504060302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Textual Analysis</a:t>
                  </a:r>
                  <a:endPara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lvl="0" algn="r"/>
                  <a:r>
                    <a:rPr lang="en-US" sz="1400" dirty="0">
                      <a:latin typeface="Georgia Pro Light" panose="02040302050405020303" pitchFamily="18" charset="0"/>
                    </a:rPr>
                    <a:t>  </a:t>
                  </a: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B82F02A6-71F7-45FE-9386-E610A2FB5813}"/>
                    </a:ext>
                  </a:extLst>
                </p:cNvPr>
                <p:cNvSpPr txBox="1"/>
                <p:nvPr/>
              </p:nvSpPr>
              <p:spPr>
                <a:xfrm>
                  <a:off x="7388225" y="1944985"/>
                  <a:ext cx="28638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r"/>
                  <a:r>
                    <a:rPr lang="en-US" sz="1400" b="1" dirty="0">
                      <a:latin typeface="Georgia" panose="02040502050405020303" pitchFamily="18" charset="0"/>
                    </a:rPr>
                    <a:t>Email Analysis</a:t>
                  </a:r>
                </a:p>
              </p:txBody>
            </p:sp>
          </p:grpSp>
        </p:grpSp>
        <p:pic>
          <p:nvPicPr>
            <p:cNvPr id="41" name="Graphic 40" descr="Lightbulb">
              <a:extLst>
                <a:ext uri="{FF2B5EF4-FFF2-40B4-BE49-F238E27FC236}">
                  <a16:creationId xmlns:a16="http://schemas.microsoft.com/office/drawing/2014/main" id="{EAABA0B8-CB93-4A97-9060-22B4C7889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81513" y="3710809"/>
              <a:ext cx="407100" cy="4071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AD7E95-8C51-A2ED-177A-88644911706C}"/>
              </a:ext>
            </a:extLst>
          </p:cNvPr>
          <p:cNvSpPr txBox="1"/>
          <p:nvPr/>
        </p:nvSpPr>
        <p:spPr>
          <a:xfrm>
            <a:off x="968188" y="80333"/>
            <a:ext cx="101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Our Approach</a:t>
            </a:r>
          </a:p>
        </p:txBody>
      </p:sp>
      <p:pic>
        <p:nvPicPr>
          <p:cNvPr id="3" name="Graphic 2" descr="Lightbulb">
            <a:extLst>
              <a:ext uri="{FF2B5EF4-FFF2-40B4-BE49-F238E27FC236}">
                <a16:creationId xmlns:a16="http://schemas.microsoft.com/office/drawing/2014/main" id="{A59F2D37-4F13-EF70-080F-A49646091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7344" y="5446767"/>
            <a:ext cx="407100" cy="407100"/>
          </a:xfrm>
          <a:prstGeom prst="rect">
            <a:avLst/>
          </a:prstGeom>
        </p:spPr>
      </p:pic>
      <p:pic>
        <p:nvPicPr>
          <p:cNvPr id="6" name="Graphic 5" descr="Lightbulb">
            <a:extLst>
              <a:ext uri="{FF2B5EF4-FFF2-40B4-BE49-F238E27FC236}">
                <a16:creationId xmlns:a16="http://schemas.microsoft.com/office/drawing/2014/main" id="{2BC6C956-0CDD-C724-9442-2E72920C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7344" y="1847850"/>
            <a:ext cx="407100" cy="407100"/>
          </a:xfrm>
          <a:prstGeom prst="rect">
            <a:avLst/>
          </a:prstGeom>
        </p:spPr>
      </p:pic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A6387448-A72E-7BEF-7365-87AAFEC4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4144" y="1847850"/>
            <a:ext cx="407100" cy="407100"/>
          </a:xfrm>
          <a:prstGeom prst="rect">
            <a:avLst/>
          </a:prstGeom>
        </p:spPr>
      </p:pic>
      <p:pic>
        <p:nvPicPr>
          <p:cNvPr id="8" name="Graphic 7" descr="Lightbulb">
            <a:extLst>
              <a:ext uri="{FF2B5EF4-FFF2-40B4-BE49-F238E27FC236}">
                <a16:creationId xmlns:a16="http://schemas.microsoft.com/office/drawing/2014/main" id="{3060AA12-5C7F-19FE-0CB7-A0371FC36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557" y="3647309"/>
            <a:ext cx="407100" cy="407100"/>
          </a:xfrm>
          <a:prstGeom prst="rect">
            <a:avLst/>
          </a:prstGeom>
        </p:spPr>
      </p:pic>
      <p:pic>
        <p:nvPicPr>
          <p:cNvPr id="9" name="Graphic 8" descr="Lightbulb">
            <a:extLst>
              <a:ext uri="{FF2B5EF4-FFF2-40B4-BE49-F238E27FC236}">
                <a16:creationId xmlns:a16="http://schemas.microsoft.com/office/drawing/2014/main" id="{8FE7BE33-6284-8056-A440-990CDB633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4144" y="5494544"/>
            <a:ext cx="407100" cy="407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7EB7A0-7333-861C-DA0F-4F580608B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0"/>
            <a:ext cx="1719943" cy="7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60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7147A5-A664-438B-8187-AB95685EACDF}"/>
              </a:ext>
            </a:extLst>
          </p:cNvPr>
          <p:cNvGrpSpPr/>
          <p:nvPr/>
        </p:nvGrpSpPr>
        <p:grpSpPr>
          <a:xfrm>
            <a:off x="1286057" y="1492250"/>
            <a:ext cx="4330700" cy="4254619"/>
            <a:chOff x="806813" y="1555750"/>
            <a:chExt cx="4330700" cy="4254619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443911F6-DD8E-4005-8CC9-C5637CA2715A}"/>
                </a:ext>
              </a:extLst>
            </p:cNvPr>
            <p:cNvGrpSpPr/>
            <p:nvPr/>
          </p:nvGrpSpPr>
          <p:grpSpPr>
            <a:xfrm flipH="1">
              <a:off x="806813" y="1555750"/>
              <a:ext cx="4330700" cy="4254619"/>
              <a:chOff x="6096000" y="1720850"/>
              <a:chExt cx="4330700" cy="4254619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9D103440-3005-4F88-8C35-59E644433D4A}"/>
                  </a:ext>
                </a:extLst>
              </p:cNvPr>
              <p:cNvGrpSpPr/>
              <p:nvPr/>
            </p:nvGrpSpPr>
            <p:grpSpPr>
              <a:xfrm>
                <a:off x="6096000" y="1720850"/>
                <a:ext cx="4330700" cy="1104900"/>
                <a:chOff x="6096000" y="1720850"/>
                <a:chExt cx="4330700" cy="1104900"/>
              </a:xfrm>
            </p:grpSpPr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DAA74221-9332-4667-9A40-8417EE5C4A1A}"/>
                    </a:ext>
                  </a:extLst>
                </p:cNvPr>
                <p:cNvGrpSpPr/>
                <p:nvPr/>
              </p:nvGrpSpPr>
              <p:grpSpPr>
                <a:xfrm>
                  <a:off x="6096000" y="1720850"/>
                  <a:ext cx="4051300" cy="1104900"/>
                  <a:chOff x="6292850" y="1543050"/>
                  <a:chExt cx="4051300" cy="1104900"/>
                </a:xfrm>
              </p:grpSpPr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8C0CE4AE-6D1B-4022-B44A-3CF0CE4F0C16}"/>
                      </a:ext>
                    </a:extLst>
                  </p:cNvPr>
                  <p:cNvSpPr/>
                  <p:nvPr/>
                </p:nvSpPr>
                <p:spPr>
                  <a:xfrm>
                    <a:off x="6388100" y="1638300"/>
                    <a:ext cx="914400" cy="91440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0" name="Arc 199">
                    <a:extLst>
                      <a:ext uri="{FF2B5EF4-FFF2-40B4-BE49-F238E27FC236}">
                        <a16:creationId xmlns:a16="http://schemas.microsoft.com/office/drawing/2014/main" id="{911C44AA-1330-488E-8581-1E8939F84367}"/>
                      </a:ext>
                    </a:extLst>
                  </p:cNvPr>
                  <p:cNvSpPr/>
                  <p:nvPr/>
                </p:nvSpPr>
                <p:spPr>
                  <a:xfrm>
                    <a:off x="6292850" y="1543050"/>
                    <a:ext cx="1104900" cy="1104900"/>
                  </a:xfrm>
                  <a:prstGeom prst="arc">
                    <a:avLst>
                      <a:gd name="adj1" fmla="val 52008"/>
                      <a:gd name="adj2" fmla="val 19497484"/>
                    </a:avLst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FA74CBEA-F9DD-4142-8783-1C871A66D6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85050" y="2095500"/>
                    <a:ext cx="2959100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2B46C055-C0BA-423B-862D-32864411F0C7}"/>
                    </a:ext>
                  </a:extLst>
                </p:cNvPr>
                <p:cNvSpPr/>
                <p:nvPr/>
              </p:nvSpPr>
              <p:spPr>
                <a:xfrm>
                  <a:off x="10033000" y="2076450"/>
                  <a:ext cx="393700" cy="3937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 Pro Cond" panose="02040506050405020303" pitchFamily="18" charset="0"/>
                    </a:rPr>
                    <a:t>5</a:t>
                  </a:r>
                </a:p>
              </p:txBody>
            </p:sp>
          </p:grp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3F6C65FE-2F41-4FBD-9049-761F66761DFF}"/>
                  </a:ext>
                </a:extLst>
              </p:cNvPr>
              <p:cNvSpPr txBox="1"/>
              <p:nvPr/>
            </p:nvSpPr>
            <p:spPr>
              <a:xfrm>
                <a:off x="7105650" y="2470150"/>
                <a:ext cx="3041650" cy="350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6000"/>
                  </a:lnSpc>
                  <a:buFont typeface="Symbol" panose="05050102010706020507" pitchFamily="18" charset="2"/>
                  <a:buChar char=""/>
                </a:pPr>
                <a:r>
                  <a:rPr lang="en-IN" sz="1400" kern="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Host-based analysis focuses on analysing the information about the </a:t>
                </a:r>
                <a:r>
                  <a:rPr lang="en-IN" sz="1400" b="1" kern="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URL domain itself</a:t>
                </a:r>
                <a:r>
                  <a:rPr lang="en-IN" sz="1400" kern="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This feature is used to further </a:t>
                </a:r>
                <a:r>
                  <a:rPr lang="en-IN" sz="1400" b="1" kern="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assessing the legitimacy </a:t>
                </a:r>
                <a:r>
                  <a:rPr lang="en-IN" sz="1400" kern="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of the URL. It includes the following:</a:t>
                </a:r>
                <a:endParaRPr lang="en-IN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6000"/>
                  </a:lnSpc>
                  <a:buFont typeface="Symbol" panose="05050102010706020507" pitchFamily="18" charset="2"/>
                  <a:buChar char=""/>
                </a:pPr>
                <a:endParaRPr lang="en-IN" sz="1400" kern="0" dirty="0"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6000"/>
                  </a:lnSpc>
                  <a:buFont typeface="Symbol" panose="05050102010706020507" pitchFamily="18" charset="2"/>
                  <a:buChar char=""/>
                </a:pPr>
                <a:r>
                  <a:rPr lang="en-IN" sz="1400" b="1" kern="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Domain Look-up</a:t>
                </a:r>
                <a:r>
                  <a:rPr lang="en-IN" sz="1400" kern="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Open-source platforms – </a:t>
                </a:r>
                <a:r>
                  <a:rPr lang="en-IN" sz="1400" b="1" kern="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WHOIS Lookup</a:t>
                </a:r>
                <a:r>
                  <a:rPr lang="en-IN" sz="1400" b="1" kern="0" dirty="0"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1400" kern="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used to obtain information about the Domain’s Geo-location, Domain Age, Domain Expiration, Registrar information.</a:t>
                </a:r>
              </a:p>
              <a:p>
                <a:pPr marL="342900" lvl="0" indent="-342900">
                  <a:lnSpc>
                    <a:spcPct val="106000"/>
                  </a:lnSpc>
                  <a:buFont typeface="Symbol" panose="05050102010706020507" pitchFamily="18" charset="2"/>
                  <a:buChar char=""/>
                </a:pPr>
                <a:endParaRPr lang="en-IN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 algn="r"/>
                <a:endParaRPr lang="en-US" sz="1400" dirty="0">
                  <a:latin typeface="Georgia Pro Light" panose="02040302050405020303" pitchFamily="18" charset="0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DE28AA43-1CA2-4749-945F-8DF507449D43}"/>
                  </a:ext>
                </a:extLst>
              </p:cNvPr>
              <p:cNvSpPr txBox="1"/>
              <p:nvPr/>
            </p:nvSpPr>
            <p:spPr>
              <a:xfrm>
                <a:off x="7283450" y="1843187"/>
                <a:ext cx="28638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/>
                <a:r>
                  <a:rPr lang="en-IN" sz="1400" b="1" kern="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Host-based Analysis</a:t>
                </a:r>
                <a:endParaRPr lang="en-US" sz="1400" b="1" dirty="0">
                  <a:latin typeface="Georgia" panose="02040502050405020303" pitchFamily="18" charset="0"/>
                </a:endParaRPr>
              </a:p>
            </p:txBody>
          </p:sp>
        </p:grpSp>
        <p:pic>
          <p:nvPicPr>
            <p:cNvPr id="41" name="Graphic 40" descr="Lightbulb">
              <a:extLst>
                <a:ext uri="{FF2B5EF4-FFF2-40B4-BE49-F238E27FC236}">
                  <a16:creationId xmlns:a16="http://schemas.microsoft.com/office/drawing/2014/main" id="{EAABA0B8-CB93-4A97-9060-22B4C7889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81513" y="3710809"/>
              <a:ext cx="407100" cy="4071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AD7E95-8C51-A2ED-177A-88644911706C}"/>
              </a:ext>
            </a:extLst>
          </p:cNvPr>
          <p:cNvSpPr txBox="1"/>
          <p:nvPr/>
        </p:nvSpPr>
        <p:spPr>
          <a:xfrm>
            <a:off x="968188" y="80333"/>
            <a:ext cx="101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Our Approach</a:t>
            </a:r>
          </a:p>
        </p:txBody>
      </p:sp>
      <p:pic>
        <p:nvPicPr>
          <p:cNvPr id="3" name="Graphic 2" descr="Lightbulb">
            <a:extLst>
              <a:ext uri="{FF2B5EF4-FFF2-40B4-BE49-F238E27FC236}">
                <a16:creationId xmlns:a16="http://schemas.microsoft.com/office/drawing/2014/main" id="{A59F2D37-4F13-EF70-080F-A49646091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7344" y="5446767"/>
            <a:ext cx="407100" cy="407100"/>
          </a:xfrm>
          <a:prstGeom prst="rect">
            <a:avLst/>
          </a:prstGeom>
        </p:spPr>
      </p:pic>
      <p:pic>
        <p:nvPicPr>
          <p:cNvPr id="6" name="Graphic 5" descr="Lightbulb">
            <a:extLst>
              <a:ext uri="{FF2B5EF4-FFF2-40B4-BE49-F238E27FC236}">
                <a16:creationId xmlns:a16="http://schemas.microsoft.com/office/drawing/2014/main" id="{2BC6C956-0CDD-C724-9442-2E72920C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7344" y="1847850"/>
            <a:ext cx="407100" cy="407100"/>
          </a:xfrm>
          <a:prstGeom prst="rect">
            <a:avLst/>
          </a:prstGeom>
        </p:spPr>
      </p:pic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A6387448-A72E-7BEF-7365-87AAFEC4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4144" y="1847850"/>
            <a:ext cx="407100" cy="407100"/>
          </a:xfrm>
          <a:prstGeom prst="rect">
            <a:avLst/>
          </a:prstGeom>
        </p:spPr>
      </p:pic>
      <p:pic>
        <p:nvPicPr>
          <p:cNvPr id="8" name="Graphic 7" descr="Lightbulb">
            <a:extLst>
              <a:ext uri="{FF2B5EF4-FFF2-40B4-BE49-F238E27FC236}">
                <a16:creationId xmlns:a16="http://schemas.microsoft.com/office/drawing/2014/main" id="{3060AA12-5C7F-19FE-0CB7-A0371FC36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557" y="3647309"/>
            <a:ext cx="407100" cy="407100"/>
          </a:xfrm>
          <a:prstGeom prst="rect">
            <a:avLst/>
          </a:prstGeom>
        </p:spPr>
      </p:pic>
      <p:pic>
        <p:nvPicPr>
          <p:cNvPr id="9" name="Graphic 8" descr="Lightbulb">
            <a:extLst>
              <a:ext uri="{FF2B5EF4-FFF2-40B4-BE49-F238E27FC236}">
                <a16:creationId xmlns:a16="http://schemas.microsoft.com/office/drawing/2014/main" id="{8FE7BE33-6284-8056-A440-990CDB633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4144" y="5494544"/>
            <a:ext cx="407100" cy="407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3C90BE-86A9-FDA5-043B-68F5758E2F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0"/>
            <a:ext cx="1719943" cy="78228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48C2C9F-AFFE-7A2B-FD18-CD6E0757AF45}"/>
              </a:ext>
            </a:extLst>
          </p:cNvPr>
          <p:cNvSpPr/>
          <p:nvPr/>
        </p:nvSpPr>
        <p:spPr>
          <a:xfrm flipH="1">
            <a:off x="6347007" y="1587500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434B2AD-2BA6-A569-6E20-0E052EB6BEFA}"/>
              </a:ext>
            </a:extLst>
          </p:cNvPr>
          <p:cNvSpPr/>
          <p:nvPr/>
        </p:nvSpPr>
        <p:spPr>
          <a:xfrm rot="8912993" flipH="1">
            <a:off x="6253672" y="1492249"/>
            <a:ext cx="1104900" cy="1104900"/>
          </a:xfrm>
          <a:prstGeom prst="arc">
            <a:avLst>
              <a:gd name="adj1" fmla="val 52008"/>
              <a:gd name="adj2" fmla="val 19497484"/>
            </a:avLst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04DEDC-7C42-0CAC-AA3B-6BE35C006DF9}"/>
              </a:ext>
            </a:extLst>
          </p:cNvPr>
          <p:cNvCxnSpPr>
            <a:cxnSpLocks/>
          </p:cNvCxnSpPr>
          <p:nvPr/>
        </p:nvCxnSpPr>
        <p:spPr>
          <a:xfrm flipH="1">
            <a:off x="7356657" y="2085777"/>
            <a:ext cx="29591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6BA6025-010F-9CBD-D9A2-27FB6FC5A904}"/>
              </a:ext>
            </a:extLst>
          </p:cNvPr>
          <p:cNvSpPr/>
          <p:nvPr/>
        </p:nvSpPr>
        <p:spPr>
          <a:xfrm flipH="1">
            <a:off x="10232843" y="1861250"/>
            <a:ext cx="393700" cy="3937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" panose="02040506050405020303" pitchFamily="18" charset="0"/>
              </a:rPr>
              <a:t>6</a:t>
            </a:r>
          </a:p>
        </p:txBody>
      </p:sp>
      <p:pic>
        <p:nvPicPr>
          <p:cNvPr id="15" name="Graphic 14" descr="Lightbulb">
            <a:extLst>
              <a:ext uri="{FF2B5EF4-FFF2-40B4-BE49-F238E27FC236}">
                <a16:creationId xmlns:a16="http://schemas.microsoft.com/office/drawing/2014/main" id="{6385E910-EFD1-36D8-8594-6257CD2B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0657" y="1841149"/>
            <a:ext cx="407100" cy="407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23393C-7B1B-E286-858D-E17E05B108B9}"/>
              </a:ext>
            </a:extLst>
          </p:cNvPr>
          <p:cNvSpPr txBox="1"/>
          <p:nvPr/>
        </p:nvSpPr>
        <p:spPr>
          <a:xfrm flipH="1">
            <a:off x="6924144" y="1698423"/>
            <a:ext cx="2863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IN" sz="1400" b="1" kern="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Updating Datalogs</a:t>
            </a:r>
            <a:endParaRPr lang="en-US" sz="1400" b="1" dirty="0">
              <a:latin typeface="Georgia" panose="020405020504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66F806-ABD6-0285-D844-DE3E44AB7F7E}"/>
              </a:ext>
            </a:extLst>
          </p:cNvPr>
          <p:cNvSpPr txBox="1"/>
          <p:nvPr/>
        </p:nvSpPr>
        <p:spPr>
          <a:xfrm flipH="1">
            <a:off x="7220015" y="2272800"/>
            <a:ext cx="3041650" cy="213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US" sz="1400" b="1" kern="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Integrating </a:t>
            </a:r>
            <a:r>
              <a:rPr lang="en-US" sz="1400" b="1" kern="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Phishtank</a:t>
            </a:r>
            <a:r>
              <a:rPr lang="en-US" sz="1400" b="1" kern="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400" b="1" kern="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Openphish</a:t>
            </a:r>
            <a:r>
              <a:rPr lang="en-US" sz="1400" b="1" kern="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API </a:t>
            </a:r>
            <a:r>
              <a:rPr lang="en-US" sz="1400" kern="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access the data logs and the blacklist records</a:t>
            </a:r>
          </a:p>
          <a:p>
            <a:pPr lvl="0">
              <a:lnSpc>
                <a:spcPct val="106000"/>
              </a:lnSpc>
            </a:pPr>
            <a:endParaRPr lang="en-US" sz="1400" kern="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US" sz="1400" kern="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Automating the </a:t>
            </a:r>
            <a:r>
              <a:rPr lang="en-US" sz="1400" b="1" kern="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development of a viable datalog</a:t>
            </a:r>
            <a:r>
              <a:rPr lang="en-US" sz="1400" kern="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different data ensures that the </a:t>
            </a:r>
            <a:r>
              <a:rPr lang="en-US" sz="1400" kern="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1400" kern="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flagged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649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4C2B7-D97A-460F-A858-02BED3E5F91C}"/>
              </a:ext>
            </a:extLst>
          </p:cNvPr>
          <p:cNvSpPr txBox="1"/>
          <p:nvPr/>
        </p:nvSpPr>
        <p:spPr>
          <a:xfrm>
            <a:off x="968188" y="80333"/>
            <a:ext cx="101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6921FB-1025-A839-D105-96E7F32B4EBA}"/>
              </a:ext>
            </a:extLst>
          </p:cNvPr>
          <p:cNvSpPr txBox="1"/>
          <p:nvPr/>
        </p:nvSpPr>
        <p:spPr>
          <a:xfrm>
            <a:off x="6897593" y="1986643"/>
            <a:ext cx="265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Georgia" panose="02040502050405020303" pitchFamily="18" charset="0"/>
              </a:rPr>
              <a:t>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430B48-AE62-4F14-3508-0B9645120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0"/>
            <a:ext cx="1719943" cy="782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136DBD-7E7B-7E42-2E13-AAB04440A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62" y="1183140"/>
            <a:ext cx="9371534" cy="52503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B5CD68-F98B-B610-FC46-4C060458EBBF}"/>
              </a:ext>
            </a:extLst>
          </p:cNvPr>
          <p:cNvCxnSpPr/>
          <p:nvPr/>
        </p:nvCxnSpPr>
        <p:spPr>
          <a:xfrm>
            <a:off x="5361214" y="2400300"/>
            <a:ext cx="1382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67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F208DB-4DE6-3915-AEF8-0DD2886FD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3051"/>
            <a:ext cx="12192000" cy="58769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28E760-16C3-4DC2-C836-54654B7F3340}"/>
              </a:ext>
            </a:extLst>
          </p:cNvPr>
          <p:cNvCxnSpPr/>
          <p:nvPr/>
        </p:nvCxnSpPr>
        <p:spPr>
          <a:xfrm>
            <a:off x="3369129" y="2046513"/>
            <a:ext cx="57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5A39494-732D-8D53-EA3E-F43BA99C09C0}"/>
              </a:ext>
            </a:extLst>
          </p:cNvPr>
          <p:cNvSpPr txBox="1"/>
          <p:nvPr/>
        </p:nvSpPr>
        <p:spPr>
          <a:xfrm>
            <a:off x="4332514" y="2046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76D879-DE44-F2EC-8617-58CFA607CFEE}"/>
              </a:ext>
            </a:extLst>
          </p:cNvPr>
          <p:cNvSpPr/>
          <p:nvPr/>
        </p:nvSpPr>
        <p:spPr>
          <a:xfrm>
            <a:off x="1654629" y="1953985"/>
            <a:ext cx="1714500" cy="18505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7F9C0-F3C3-90A8-2628-6F8DFE27BDF6}"/>
              </a:ext>
            </a:extLst>
          </p:cNvPr>
          <p:cNvSpPr txBox="1"/>
          <p:nvPr/>
        </p:nvSpPr>
        <p:spPr>
          <a:xfrm>
            <a:off x="3891643" y="1861847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Header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CF052E-F835-5175-3251-4598124318F0}"/>
              </a:ext>
            </a:extLst>
          </p:cNvPr>
          <p:cNvSpPr/>
          <p:nvPr/>
        </p:nvSpPr>
        <p:spPr>
          <a:xfrm>
            <a:off x="3956015" y="3614056"/>
            <a:ext cx="4240928" cy="65314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01661A-7CA9-0F59-59CE-1C36474FA6E4}"/>
              </a:ext>
            </a:extLst>
          </p:cNvPr>
          <p:cNvCxnSpPr/>
          <p:nvPr/>
        </p:nvCxnSpPr>
        <p:spPr>
          <a:xfrm>
            <a:off x="8196943" y="3913413"/>
            <a:ext cx="57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3EC2BBD-FAE2-DB29-A6ED-FEB47EAED41C}"/>
              </a:ext>
            </a:extLst>
          </p:cNvPr>
          <p:cNvSpPr txBox="1"/>
          <p:nvPr/>
        </p:nvSpPr>
        <p:spPr>
          <a:xfrm>
            <a:off x="8686983" y="3728747"/>
            <a:ext cx="174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Content 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01AB9A-25E0-9C85-527E-2D4192EFDF36}"/>
              </a:ext>
            </a:extLst>
          </p:cNvPr>
          <p:cNvSpPr/>
          <p:nvPr/>
        </p:nvSpPr>
        <p:spPr>
          <a:xfrm>
            <a:off x="4038056" y="5312228"/>
            <a:ext cx="1649730" cy="36252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790188-43B6-3C15-68AB-26B258290182}"/>
              </a:ext>
            </a:extLst>
          </p:cNvPr>
          <p:cNvCxnSpPr/>
          <p:nvPr/>
        </p:nvCxnSpPr>
        <p:spPr>
          <a:xfrm>
            <a:off x="5687786" y="5491842"/>
            <a:ext cx="57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2E0226A-BDA9-4043-7BDE-8E9C63592C5C}"/>
              </a:ext>
            </a:extLst>
          </p:cNvPr>
          <p:cNvSpPr txBox="1"/>
          <p:nvPr/>
        </p:nvSpPr>
        <p:spPr>
          <a:xfrm>
            <a:off x="6263788" y="5286579"/>
            <a:ext cx="1360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URL Analysis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9011AF-83B0-3A6D-04C7-BEB6B92E78D7}"/>
              </a:ext>
            </a:extLst>
          </p:cNvPr>
          <p:cNvSpPr/>
          <p:nvPr/>
        </p:nvSpPr>
        <p:spPr>
          <a:xfrm>
            <a:off x="4038056" y="4414362"/>
            <a:ext cx="1649730" cy="36252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A3E164-1783-2AEA-3D54-9CFCF6F87CC7}"/>
              </a:ext>
            </a:extLst>
          </p:cNvPr>
          <p:cNvCxnSpPr/>
          <p:nvPr/>
        </p:nvCxnSpPr>
        <p:spPr>
          <a:xfrm>
            <a:off x="5698805" y="4564742"/>
            <a:ext cx="57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90E0C6A-86B5-6708-791C-9B86EAD10552}"/>
              </a:ext>
            </a:extLst>
          </p:cNvPr>
          <p:cNvSpPr txBox="1"/>
          <p:nvPr/>
        </p:nvSpPr>
        <p:spPr>
          <a:xfrm>
            <a:off x="6263786" y="4407557"/>
            <a:ext cx="1360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URL Analysis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50FAA29-5511-87DF-1D67-0F7E29BA2F51}"/>
              </a:ext>
            </a:extLst>
          </p:cNvPr>
          <p:cNvCxnSpPr>
            <a:cxnSpLocks/>
          </p:cNvCxnSpPr>
          <p:nvPr/>
        </p:nvCxnSpPr>
        <p:spPr>
          <a:xfrm>
            <a:off x="7624537" y="5498791"/>
            <a:ext cx="690782" cy="143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61CF7AF-7F28-1FD2-9B3C-56767C95C752}"/>
              </a:ext>
            </a:extLst>
          </p:cNvPr>
          <p:cNvCxnSpPr>
            <a:cxnSpLocks/>
          </p:cNvCxnSpPr>
          <p:nvPr/>
        </p:nvCxnSpPr>
        <p:spPr>
          <a:xfrm>
            <a:off x="7624541" y="5498791"/>
            <a:ext cx="690780" cy="3865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BBC60FE-CD6D-012E-B9D5-4A9B60BB607D}"/>
              </a:ext>
            </a:extLst>
          </p:cNvPr>
          <p:cNvSpPr txBox="1"/>
          <p:nvPr/>
        </p:nvSpPr>
        <p:spPr>
          <a:xfrm>
            <a:off x="8281010" y="5488704"/>
            <a:ext cx="1682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Lexical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91AF7D-A9BB-C2E5-3663-6D14E68B9FD0}"/>
              </a:ext>
            </a:extLst>
          </p:cNvPr>
          <p:cNvSpPr txBox="1"/>
          <p:nvPr/>
        </p:nvSpPr>
        <p:spPr>
          <a:xfrm>
            <a:off x="8281010" y="5731427"/>
            <a:ext cx="1682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Host based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AC608F-735E-4A57-F228-CC4BC5F43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0"/>
            <a:ext cx="1719943" cy="7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61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9AE765-FBE6-4A03-B9E5-395DFF6116E4}"/>
              </a:ext>
            </a:extLst>
          </p:cNvPr>
          <p:cNvGrpSpPr/>
          <p:nvPr/>
        </p:nvGrpSpPr>
        <p:grpSpPr>
          <a:xfrm>
            <a:off x="429425" y="1694992"/>
            <a:ext cx="11424849" cy="4471602"/>
            <a:chOff x="429425" y="1127433"/>
            <a:chExt cx="11424849" cy="447160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2905CC0-235F-4D5F-AD5B-67ACB1F72382}"/>
                </a:ext>
              </a:extLst>
            </p:cNvPr>
            <p:cNvGrpSpPr/>
            <p:nvPr/>
          </p:nvGrpSpPr>
          <p:grpSpPr>
            <a:xfrm>
              <a:off x="429425" y="1127433"/>
              <a:ext cx="11424849" cy="4471602"/>
              <a:chOff x="429425" y="1127433"/>
              <a:chExt cx="11424849" cy="447160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47893A5-2EB6-43D9-A3C7-06B907C483AB}"/>
                  </a:ext>
                </a:extLst>
              </p:cNvPr>
              <p:cNvGrpSpPr/>
              <p:nvPr/>
            </p:nvGrpSpPr>
            <p:grpSpPr>
              <a:xfrm>
                <a:off x="429425" y="4114664"/>
                <a:ext cx="2176891" cy="1230708"/>
                <a:chOff x="645297" y="1374082"/>
                <a:chExt cx="2348423" cy="1327683"/>
              </a:xfrm>
            </p:grpSpPr>
            <p:sp>
              <p:nvSpPr>
                <p:cNvPr id="36" name="TextBox 35">
                  <a:hlinkClick r:id="rId2"/>
                  <a:extLst>
                    <a:ext uri="{FF2B5EF4-FFF2-40B4-BE49-F238E27FC236}">
                      <a16:creationId xmlns:a16="http://schemas.microsoft.com/office/drawing/2014/main" id="{A18BC1F9-A8F5-4D19-B3F5-B06909832DDC}"/>
                    </a:ext>
                  </a:extLst>
                </p:cNvPr>
                <p:cNvSpPr txBox="1"/>
                <p:nvPr/>
              </p:nvSpPr>
              <p:spPr>
                <a:xfrm>
                  <a:off x="645297" y="1672478"/>
                  <a:ext cx="2348423" cy="1029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400" dirty="0">
                      <a:latin typeface="Georgia Pro Light" panose="02040302050405020303" pitchFamily="18" charset="0"/>
                    </a:rPr>
                    <a:t>Explored the existing models and approaches.</a:t>
                  </a:r>
                </a:p>
                <a:p>
                  <a:pPr lvl="0" algn="ctr"/>
                  <a:endParaRPr lang="en-US" sz="1400" dirty="0">
                    <a:latin typeface="Georgia Pro Light" panose="02040302050405020303" pitchFamily="18" charset="0"/>
                  </a:endParaRPr>
                </a:p>
                <a:p>
                  <a:pPr lvl="0" algn="ctr"/>
                  <a:r>
                    <a:rPr lang="en-US" sz="1400" dirty="0">
                      <a:latin typeface="Georgia Pro Light" panose="02040302050405020303" pitchFamily="18" charset="0"/>
                      <a:hlinkClick r:id="rId2"/>
                    </a:rPr>
                    <a:t>Research Papers link  </a:t>
                  </a:r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89C118B-5A71-451F-B017-8F36EF4ECE6F}"/>
                    </a:ext>
                  </a:extLst>
                </p:cNvPr>
                <p:cNvSpPr txBox="1"/>
                <p:nvPr/>
              </p:nvSpPr>
              <p:spPr>
                <a:xfrm>
                  <a:off x="645297" y="1374082"/>
                  <a:ext cx="2348423" cy="332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400" b="1" dirty="0">
                      <a:solidFill>
                        <a:schemeClr val="accent1"/>
                      </a:solidFill>
                      <a:latin typeface="Georgia" panose="02040502050405020303" pitchFamily="18" charset="0"/>
                    </a:rPr>
                    <a:t>Research </a:t>
                  </a: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CA3FD9F-C8AF-4AE8-9999-89F2B33EB1DB}"/>
                  </a:ext>
                </a:extLst>
              </p:cNvPr>
              <p:cNvGrpSpPr/>
              <p:nvPr/>
            </p:nvGrpSpPr>
            <p:grpSpPr>
              <a:xfrm>
                <a:off x="2633576" y="1127433"/>
                <a:ext cx="2607175" cy="1439678"/>
                <a:chOff x="580553" y="964591"/>
                <a:chExt cx="2812612" cy="1553119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09DA441-3A6E-475F-AC9E-181DBF4B3842}"/>
                    </a:ext>
                  </a:extLst>
                </p:cNvPr>
                <p:cNvSpPr txBox="1"/>
                <p:nvPr/>
              </p:nvSpPr>
              <p:spPr>
                <a:xfrm>
                  <a:off x="658588" y="1256003"/>
                  <a:ext cx="2734577" cy="12617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400" dirty="0">
                      <a:latin typeface="Georgia Pro Light" panose="02040302050405020303" pitchFamily="18" charset="0"/>
                    </a:rPr>
                    <a:t>Went through various patents and gained knowledge of various approaches .</a:t>
                  </a:r>
                </a:p>
                <a:p>
                  <a:pPr lvl="0" algn="ctr"/>
                  <a:r>
                    <a:rPr lang="en-US" sz="1400" dirty="0">
                      <a:latin typeface="Georgia Pro Light" panose="02040302050405020303" pitchFamily="18" charset="0"/>
                    </a:rPr>
                    <a:t> </a:t>
                  </a:r>
                </a:p>
                <a:p>
                  <a:pPr lvl="0" algn="ctr"/>
                  <a:r>
                    <a:rPr lang="en-US" sz="1400" dirty="0">
                      <a:latin typeface="Georgia Pro Light" panose="02040302050405020303" pitchFamily="18" charset="0"/>
                      <a:hlinkClick r:id="rId3"/>
                    </a:rPr>
                    <a:t>Patents link </a:t>
                  </a:r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F35B377-B3F0-4169-B29C-F58F31C3EA2D}"/>
                    </a:ext>
                  </a:extLst>
                </p:cNvPr>
                <p:cNvSpPr txBox="1"/>
                <p:nvPr/>
              </p:nvSpPr>
              <p:spPr>
                <a:xfrm>
                  <a:off x="580553" y="964591"/>
                  <a:ext cx="2348423" cy="332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400" b="1" dirty="0">
                      <a:solidFill>
                        <a:schemeClr val="accent2"/>
                      </a:solidFill>
                      <a:latin typeface="Georgia" panose="02040502050405020303" pitchFamily="18" charset="0"/>
                    </a:rPr>
                    <a:t>Patents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33F0E20-F951-432D-BABF-786DA01D0D5B}"/>
                  </a:ext>
                </a:extLst>
              </p:cNvPr>
              <p:cNvGrpSpPr/>
              <p:nvPr/>
            </p:nvGrpSpPr>
            <p:grpSpPr>
              <a:xfrm>
                <a:off x="4957757" y="4114662"/>
                <a:ext cx="6896517" cy="1189824"/>
                <a:chOff x="645297" y="1374082"/>
                <a:chExt cx="7439940" cy="1283579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A2A4EF2-AE9A-47AE-AFF0-3F9AAB9C9302}"/>
                    </a:ext>
                  </a:extLst>
                </p:cNvPr>
                <p:cNvSpPr txBox="1"/>
                <p:nvPr/>
              </p:nvSpPr>
              <p:spPr>
                <a:xfrm>
                  <a:off x="5736814" y="1860792"/>
                  <a:ext cx="2348423" cy="7968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400" kern="0" dirty="0">
                      <a:effectLst/>
                      <a:latin typeface="Georgia Pro Light" panose="02040302050405020303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Integrating </a:t>
                  </a:r>
                  <a:r>
                    <a:rPr lang="en-US" sz="1400" kern="0" dirty="0" err="1">
                      <a:effectLst/>
                      <a:latin typeface="Georgia Pro Light" panose="02040302050405020303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Phishtank</a:t>
                  </a:r>
                  <a:r>
                    <a:rPr lang="en-US" sz="1400" kern="0" dirty="0">
                      <a:effectLst/>
                      <a:latin typeface="Georgia Pro Light" panose="02040302050405020303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and </a:t>
                  </a:r>
                  <a:r>
                    <a:rPr lang="en-US" sz="1400" kern="0" dirty="0" err="1">
                      <a:effectLst/>
                      <a:latin typeface="Georgia Pro Light" panose="02040302050405020303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Openphish</a:t>
                  </a:r>
                  <a:r>
                    <a:rPr lang="en-US" sz="1400" kern="0" dirty="0">
                      <a:effectLst/>
                      <a:latin typeface="Georgia Pro Light" panose="02040302050405020303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API to access the data logs</a:t>
                  </a:r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37604DD-682A-41D5-8D52-7A582EC97D5E}"/>
                    </a:ext>
                  </a:extLst>
                </p:cNvPr>
                <p:cNvSpPr txBox="1"/>
                <p:nvPr/>
              </p:nvSpPr>
              <p:spPr>
                <a:xfrm>
                  <a:off x="645297" y="1374082"/>
                  <a:ext cx="2348423" cy="332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400" b="1" dirty="0">
                      <a:solidFill>
                        <a:schemeClr val="accent3"/>
                      </a:solidFill>
                      <a:latin typeface="Georgia" panose="02040502050405020303" pitchFamily="18" charset="0"/>
                    </a:rPr>
                    <a:t>Market 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E2291EC-297E-4008-BB93-E555D7FBED2A}"/>
                  </a:ext>
                </a:extLst>
              </p:cNvPr>
              <p:cNvGrpSpPr/>
              <p:nvPr/>
            </p:nvGrpSpPr>
            <p:grpSpPr>
              <a:xfrm>
                <a:off x="7221922" y="1145916"/>
                <a:ext cx="2226690" cy="1484371"/>
                <a:chOff x="645296" y="984531"/>
                <a:chExt cx="2402146" cy="1601334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D3B22D1-7F7A-4785-940B-D5FB986DE7F3}"/>
                    </a:ext>
                  </a:extLst>
                </p:cNvPr>
                <p:cNvSpPr txBox="1"/>
                <p:nvPr/>
              </p:nvSpPr>
              <p:spPr>
                <a:xfrm>
                  <a:off x="645296" y="1324158"/>
                  <a:ext cx="2348423" cy="12617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400" dirty="0">
                      <a:latin typeface="Georgia Pro Light" panose="02040302050405020303" pitchFamily="18" charset="0"/>
                    </a:rPr>
                    <a:t>Collection of various datasets related to Phishing</a:t>
                  </a:r>
                </a:p>
                <a:p>
                  <a:pPr lvl="0" algn="ctr"/>
                  <a:endParaRPr lang="en-US" sz="1400" dirty="0">
                    <a:latin typeface="Georgia Pro Light" panose="02040302050405020303" pitchFamily="18" charset="0"/>
                  </a:endParaRPr>
                </a:p>
                <a:p>
                  <a:pPr lvl="0" algn="ctr"/>
                  <a:r>
                    <a:rPr lang="en-US" sz="1400" dirty="0">
                      <a:latin typeface="Georgia Pro Light" panose="02040302050405020303" pitchFamily="18" charset="0"/>
                      <a:hlinkClick r:id="rId4"/>
                    </a:rPr>
                    <a:t>Datasets Link</a:t>
                  </a:r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7F22DA6-3752-4553-8167-2C338D7E4F96}"/>
                    </a:ext>
                  </a:extLst>
                </p:cNvPr>
                <p:cNvSpPr txBox="1"/>
                <p:nvPr/>
              </p:nvSpPr>
              <p:spPr>
                <a:xfrm>
                  <a:off x="699019" y="984531"/>
                  <a:ext cx="2348423" cy="332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400" b="1" dirty="0">
                      <a:solidFill>
                        <a:schemeClr val="accent4">
                          <a:lumMod val="75000"/>
                        </a:schemeClr>
                      </a:solidFill>
                      <a:latin typeface="Georgia" panose="02040502050405020303" pitchFamily="18" charset="0"/>
                    </a:rPr>
                    <a:t>Datasets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A1922BC-5A0E-4BFB-B584-72C9A948EABD}"/>
                  </a:ext>
                </a:extLst>
              </p:cNvPr>
              <p:cNvGrpSpPr/>
              <p:nvPr/>
            </p:nvGrpSpPr>
            <p:grpSpPr>
              <a:xfrm>
                <a:off x="712419" y="2673402"/>
                <a:ext cx="11050156" cy="1036477"/>
                <a:chOff x="712419" y="2718148"/>
                <a:chExt cx="11050156" cy="1036477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038FBF02-131F-4D98-B13D-77C59D3D6515}"/>
                    </a:ext>
                  </a:extLst>
                </p:cNvPr>
                <p:cNvGrpSpPr/>
                <p:nvPr/>
              </p:nvGrpSpPr>
              <p:grpSpPr>
                <a:xfrm>
                  <a:off x="712419" y="2718148"/>
                  <a:ext cx="1993492" cy="1036477"/>
                  <a:chOff x="843147" y="2623251"/>
                  <a:chExt cx="2150573" cy="1118148"/>
                </a:xfrm>
              </p:grpSpPr>
              <p:sp>
                <p:nvSpPr>
                  <p:cNvPr id="2" name="Arrow: Right 1">
                    <a:extLst>
                      <a:ext uri="{FF2B5EF4-FFF2-40B4-BE49-F238E27FC236}">
                        <a16:creationId xmlns:a16="http://schemas.microsoft.com/office/drawing/2014/main" id="{5D7AC441-1CC5-44E3-8978-01F10FC9DE57}"/>
                      </a:ext>
                    </a:extLst>
                  </p:cNvPr>
                  <p:cNvSpPr/>
                  <p:nvPr/>
                </p:nvSpPr>
                <p:spPr>
                  <a:xfrm>
                    <a:off x="843147" y="2676162"/>
                    <a:ext cx="2150573" cy="1065237"/>
                  </a:xfrm>
                  <a:prstGeom prst="rightArrow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1CAD496D-0F23-4D4B-B783-144BA8E645A8}"/>
                      </a:ext>
                    </a:extLst>
                  </p:cNvPr>
                  <p:cNvGrpSpPr/>
                  <p:nvPr/>
                </p:nvGrpSpPr>
                <p:grpSpPr>
                  <a:xfrm>
                    <a:off x="1152992" y="2623251"/>
                    <a:ext cx="1118148" cy="1118148"/>
                    <a:chOff x="6990429" y="1189044"/>
                    <a:chExt cx="1225724" cy="1225724"/>
                  </a:xfrm>
                </p:grpSpPr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8C08C9E5-D767-402C-997B-A62AAB9E5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0429" y="1189044"/>
                      <a:ext cx="1225724" cy="1225724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BBD93859-A8E3-4310-81F6-93C633E6B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6665" y="1305280"/>
                      <a:ext cx="993252" cy="99325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A2C8AEC-6DB7-4C1E-90CC-ED02854E8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061" y="1405676"/>
                      <a:ext cx="792461" cy="792461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1"/>
                      <a:tileRect/>
                    </a:gradFill>
                    <a:ln w="28575">
                      <a:solidFill>
                        <a:schemeClr val="bg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62F45221-237D-4BEA-8E05-2297588B09C4}"/>
                    </a:ext>
                  </a:extLst>
                </p:cNvPr>
                <p:cNvGrpSpPr/>
                <p:nvPr/>
              </p:nvGrpSpPr>
              <p:grpSpPr>
                <a:xfrm>
                  <a:off x="2976585" y="2718148"/>
                  <a:ext cx="1993492" cy="1036477"/>
                  <a:chOff x="843147" y="2623251"/>
                  <a:chExt cx="2150573" cy="1118148"/>
                </a:xfrm>
              </p:grpSpPr>
              <p:sp>
                <p:nvSpPr>
                  <p:cNvPr id="45" name="Arrow: Right 44">
                    <a:extLst>
                      <a:ext uri="{FF2B5EF4-FFF2-40B4-BE49-F238E27FC236}">
                        <a16:creationId xmlns:a16="http://schemas.microsoft.com/office/drawing/2014/main" id="{943EB3B2-C044-47D2-9C8C-87C479C81388}"/>
                      </a:ext>
                    </a:extLst>
                  </p:cNvPr>
                  <p:cNvSpPr/>
                  <p:nvPr/>
                </p:nvSpPr>
                <p:spPr>
                  <a:xfrm>
                    <a:off x="843147" y="2676161"/>
                    <a:ext cx="2150573" cy="1065237"/>
                  </a:xfrm>
                  <a:prstGeom prst="rightArrow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F82FB0B4-C0CC-43E1-8868-A3408349A779}"/>
                      </a:ext>
                    </a:extLst>
                  </p:cNvPr>
                  <p:cNvGrpSpPr/>
                  <p:nvPr/>
                </p:nvGrpSpPr>
                <p:grpSpPr>
                  <a:xfrm>
                    <a:off x="1152992" y="2623251"/>
                    <a:ext cx="1118148" cy="1118148"/>
                    <a:chOff x="6990429" y="1189044"/>
                    <a:chExt cx="1225724" cy="1225724"/>
                  </a:xfrm>
                </p:grpSpPr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06C47CA6-6EFA-4C47-BC21-0394BA2417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0429" y="1189044"/>
                      <a:ext cx="1225724" cy="122572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F85E58DA-C47E-4052-ABE8-4D47B372C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6665" y="1305280"/>
                      <a:ext cx="993252" cy="99325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F6B51BCC-5E6F-468C-9AD1-AA6B6EFDE6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061" y="1405676"/>
                      <a:ext cx="792461" cy="792461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1"/>
                      <a:tileRect/>
                    </a:gradFill>
                    <a:ln w="28575">
                      <a:solidFill>
                        <a:schemeClr val="bg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96947FD9-9A1C-4EBB-90CA-6D0C3167C9C4}"/>
                    </a:ext>
                  </a:extLst>
                </p:cNvPr>
                <p:cNvGrpSpPr/>
                <p:nvPr/>
              </p:nvGrpSpPr>
              <p:grpSpPr>
                <a:xfrm>
                  <a:off x="5240751" y="2718148"/>
                  <a:ext cx="1993492" cy="1036477"/>
                  <a:chOff x="843147" y="2623251"/>
                  <a:chExt cx="2150573" cy="1118148"/>
                </a:xfrm>
              </p:grpSpPr>
              <p:sp>
                <p:nvSpPr>
                  <p:cNvPr id="55" name="Arrow: Right 54">
                    <a:extLst>
                      <a:ext uri="{FF2B5EF4-FFF2-40B4-BE49-F238E27FC236}">
                        <a16:creationId xmlns:a16="http://schemas.microsoft.com/office/drawing/2014/main" id="{ED06A383-D37D-470A-8A71-56981FB8C39F}"/>
                      </a:ext>
                    </a:extLst>
                  </p:cNvPr>
                  <p:cNvSpPr/>
                  <p:nvPr/>
                </p:nvSpPr>
                <p:spPr>
                  <a:xfrm>
                    <a:off x="843147" y="2676162"/>
                    <a:ext cx="2150573" cy="1065237"/>
                  </a:xfrm>
                  <a:prstGeom prst="rightArrow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0979426A-544F-462D-9370-A959AC61E747}"/>
                      </a:ext>
                    </a:extLst>
                  </p:cNvPr>
                  <p:cNvGrpSpPr/>
                  <p:nvPr/>
                </p:nvGrpSpPr>
                <p:grpSpPr>
                  <a:xfrm>
                    <a:off x="1152992" y="2623251"/>
                    <a:ext cx="1118148" cy="1118148"/>
                    <a:chOff x="6990429" y="1189044"/>
                    <a:chExt cx="1225724" cy="1225724"/>
                  </a:xfrm>
                </p:grpSpPr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6E174B24-03FC-401C-B808-1EA3D2F96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0429" y="1189044"/>
                      <a:ext cx="1225724" cy="1225724"/>
                    </a:xfrm>
                    <a:prstGeom prst="ellipse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E599343B-2264-4EC8-A43D-7D846B050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6665" y="1305280"/>
                      <a:ext cx="993252" cy="99325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D5683782-B8B5-48E9-85AF-EFEE3648B9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061" y="1405676"/>
                      <a:ext cx="792461" cy="792461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1"/>
                      <a:tileRect/>
                    </a:gradFill>
                    <a:ln w="28575">
                      <a:solidFill>
                        <a:schemeClr val="bg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3CCD207A-89F0-480B-B926-A55BC9CF7164}"/>
                    </a:ext>
                  </a:extLst>
                </p:cNvPr>
                <p:cNvGrpSpPr/>
                <p:nvPr/>
              </p:nvGrpSpPr>
              <p:grpSpPr>
                <a:xfrm>
                  <a:off x="7504917" y="2718148"/>
                  <a:ext cx="1993492" cy="1036477"/>
                  <a:chOff x="843147" y="2623251"/>
                  <a:chExt cx="2150573" cy="1118148"/>
                </a:xfrm>
              </p:grpSpPr>
              <p:sp>
                <p:nvSpPr>
                  <p:cNvPr id="65" name="Arrow: Right 64">
                    <a:extLst>
                      <a:ext uri="{FF2B5EF4-FFF2-40B4-BE49-F238E27FC236}">
                        <a16:creationId xmlns:a16="http://schemas.microsoft.com/office/drawing/2014/main" id="{E5CD61DB-814E-4BBE-96F3-60F10E935A5F}"/>
                      </a:ext>
                    </a:extLst>
                  </p:cNvPr>
                  <p:cNvSpPr/>
                  <p:nvPr/>
                </p:nvSpPr>
                <p:spPr>
                  <a:xfrm>
                    <a:off x="843147" y="2676162"/>
                    <a:ext cx="2150573" cy="1065237"/>
                  </a:xfrm>
                  <a:prstGeom prst="rightArrow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32ED9D66-3FB2-4741-A992-A9237FD6AEF7}"/>
                      </a:ext>
                    </a:extLst>
                  </p:cNvPr>
                  <p:cNvGrpSpPr/>
                  <p:nvPr/>
                </p:nvGrpSpPr>
                <p:grpSpPr>
                  <a:xfrm>
                    <a:off x="1152992" y="2623251"/>
                    <a:ext cx="1118148" cy="1118148"/>
                    <a:chOff x="6990429" y="1189044"/>
                    <a:chExt cx="1225724" cy="1225724"/>
                  </a:xfrm>
                </p:grpSpPr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C12C15E8-4DDE-400B-87FC-FC7C541B91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0429" y="1189044"/>
                      <a:ext cx="1225724" cy="1225724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84FDFD8F-EF16-44FF-8B5B-6E510DB0D0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6665" y="1305280"/>
                      <a:ext cx="993252" cy="99325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721D69C1-6DC4-40AE-BD91-1248255870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061" y="1405676"/>
                      <a:ext cx="792461" cy="792461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1"/>
                      <a:tileRect/>
                    </a:gradFill>
                    <a:ln w="28575">
                      <a:solidFill>
                        <a:schemeClr val="bg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A3D8EBE0-B89E-4967-9606-02252FC466FB}"/>
                    </a:ext>
                  </a:extLst>
                </p:cNvPr>
                <p:cNvGrpSpPr/>
                <p:nvPr/>
              </p:nvGrpSpPr>
              <p:grpSpPr>
                <a:xfrm>
                  <a:off x="9769083" y="2718148"/>
                  <a:ext cx="1993492" cy="1036477"/>
                  <a:chOff x="843147" y="2623251"/>
                  <a:chExt cx="2150573" cy="1118148"/>
                </a:xfrm>
              </p:grpSpPr>
              <p:sp>
                <p:nvSpPr>
                  <p:cNvPr id="75" name="Arrow: Right 74">
                    <a:extLst>
                      <a:ext uri="{FF2B5EF4-FFF2-40B4-BE49-F238E27FC236}">
                        <a16:creationId xmlns:a16="http://schemas.microsoft.com/office/drawing/2014/main" id="{1A614631-11F3-4E15-860B-EE024E140F00}"/>
                      </a:ext>
                    </a:extLst>
                  </p:cNvPr>
                  <p:cNvSpPr/>
                  <p:nvPr/>
                </p:nvSpPr>
                <p:spPr>
                  <a:xfrm>
                    <a:off x="843147" y="2676162"/>
                    <a:ext cx="2150573" cy="1065237"/>
                  </a:xfrm>
                  <a:prstGeom prst="rightArrow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FC05E304-16D3-4EF9-B3F4-8FB308C3D4F3}"/>
                      </a:ext>
                    </a:extLst>
                  </p:cNvPr>
                  <p:cNvGrpSpPr/>
                  <p:nvPr/>
                </p:nvGrpSpPr>
                <p:grpSpPr>
                  <a:xfrm>
                    <a:off x="1152992" y="2623251"/>
                    <a:ext cx="1118148" cy="1118148"/>
                    <a:chOff x="6990429" y="1189044"/>
                    <a:chExt cx="1225724" cy="1225724"/>
                  </a:xfrm>
                </p:grpSpPr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97800BB9-2FD3-493D-869E-CBB049FEBD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0429" y="1189044"/>
                      <a:ext cx="1225724" cy="1225724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632941E7-5442-4ACC-92CB-1E27A0CB70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6665" y="1305280"/>
                      <a:ext cx="993252" cy="99325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0774B84A-DD0C-469F-A0EA-D78BAACAC4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061" y="1405676"/>
                      <a:ext cx="792461" cy="792461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1"/>
                      <a:tileRect/>
                    </a:gradFill>
                    <a:ln w="28575">
                      <a:solidFill>
                        <a:schemeClr val="bg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9DC8830-B728-437D-A11D-4472C212E1DD}"/>
                  </a:ext>
                </a:extLst>
              </p:cNvPr>
              <p:cNvGrpSpPr/>
              <p:nvPr/>
            </p:nvGrpSpPr>
            <p:grpSpPr>
              <a:xfrm>
                <a:off x="5094830" y="4114665"/>
                <a:ext cx="6568150" cy="1484370"/>
                <a:chOff x="-4091979" y="1374082"/>
                <a:chExt cx="7085699" cy="1601333"/>
              </a:xfrm>
            </p:grpSpPr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504B47E-8781-4DD1-9A34-B8D118D33973}"/>
                    </a:ext>
                  </a:extLst>
                </p:cNvPr>
                <p:cNvSpPr txBox="1"/>
                <p:nvPr/>
              </p:nvSpPr>
              <p:spPr>
                <a:xfrm>
                  <a:off x="-4091979" y="1713707"/>
                  <a:ext cx="2348423" cy="12617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400" dirty="0">
                      <a:latin typeface="Georgia Pro Light" panose="02040302050405020303" pitchFamily="18" charset="0"/>
                    </a:rPr>
                    <a:t>Knowing the market and the need of Phishing detection tools.</a:t>
                  </a:r>
                </a:p>
                <a:p>
                  <a:pPr lvl="0" algn="ctr"/>
                  <a:endParaRPr lang="en-US" sz="1400" dirty="0">
                    <a:latin typeface="Georgia Pro Light" panose="02040302050405020303" pitchFamily="18" charset="0"/>
                  </a:endParaRPr>
                </a:p>
                <a:p>
                  <a:pPr lvl="0" algn="ctr"/>
                  <a:r>
                    <a:rPr lang="en-US" sz="1400" dirty="0">
                      <a:latin typeface="Georgia Pro Light" panose="02040302050405020303" pitchFamily="18" charset="0"/>
                      <a:hlinkClick r:id="rId5"/>
                    </a:rPr>
                    <a:t>Market Report</a:t>
                  </a:r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90AF24E-8EA1-44C5-9EC2-EAE6A0D888FD}"/>
                    </a:ext>
                  </a:extLst>
                </p:cNvPr>
                <p:cNvSpPr txBox="1"/>
                <p:nvPr/>
              </p:nvSpPr>
              <p:spPr>
                <a:xfrm>
                  <a:off x="645297" y="1374082"/>
                  <a:ext cx="2348423" cy="332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400" b="1" dirty="0">
                      <a:solidFill>
                        <a:schemeClr val="accent5"/>
                      </a:solidFill>
                      <a:latin typeface="Georgia" panose="02040502050405020303" pitchFamily="18" charset="0"/>
                    </a:rPr>
                    <a:t>Updating Datalogs</a:t>
                  </a:r>
                </a:p>
              </p:txBody>
            </p:sp>
          </p:grp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1BABDDA-A958-4428-B86A-D1C3E3F4374C}"/>
                </a:ext>
              </a:extLst>
            </p:cNvPr>
            <p:cNvSpPr txBox="1"/>
            <p:nvPr/>
          </p:nvSpPr>
          <p:spPr>
            <a:xfrm>
              <a:off x="1108487" y="2997856"/>
              <a:ext cx="818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 Pro Cond" panose="02040506050405020303" pitchFamily="18" charset="0"/>
                </a:rPr>
                <a:t>01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6B477E9-A845-4C1C-9335-89824BFCE735}"/>
                </a:ext>
              </a:extLst>
            </p:cNvPr>
            <p:cNvSpPr txBox="1"/>
            <p:nvPr/>
          </p:nvSpPr>
          <p:spPr>
            <a:xfrm>
              <a:off x="3362088" y="2997856"/>
              <a:ext cx="818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 Pro Cond" panose="02040506050405020303" pitchFamily="18" charset="0"/>
                </a:rPr>
                <a:t>02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74BFE6-5B06-4021-98AB-E0760BF26C33}"/>
                </a:ext>
              </a:extLst>
            </p:cNvPr>
            <p:cNvSpPr txBox="1"/>
            <p:nvPr/>
          </p:nvSpPr>
          <p:spPr>
            <a:xfrm>
              <a:off x="5630987" y="2997856"/>
              <a:ext cx="818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 Pro Cond" panose="02040506050405020303" pitchFamily="18" charset="0"/>
                </a:rPr>
                <a:t>03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EFB6691-15E4-4554-8876-015902460756}"/>
                </a:ext>
              </a:extLst>
            </p:cNvPr>
            <p:cNvSpPr txBox="1"/>
            <p:nvPr/>
          </p:nvSpPr>
          <p:spPr>
            <a:xfrm>
              <a:off x="7884588" y="2997856"/>
              <a:ext cx="818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 Pro Cond" panose="02040506050405020303" pitchFamily="18" charset="0"/>
                </a:rPr>
                <a:t>04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528FB75-AB40-4B8D-B789-C65E90053DC9}"/>
                </a:ext>
              </a:extLst>
            </p:cNvPr>
            <p:cNvSpPr txBox="1"/>
            <p:nvPr/>
          </p:nvSpPr>
          <p:spPr>
            <a:xfrm>
              <a:off x="10176922" y="2997856"/>
              <a:ext cx="818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 Pro Cond" panose="02040506050405020303" pitchFamily="18" charset="0"/>
                </a:rPr>
                <a:t>05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890A6DE-86D3-18A9-AF64-E472B6FDE06C}"/>
              </a:ext>
            </a:extLst>
          </p:cNvPr>
          <p:cNvSpPr txBox="1"/>
          <p:nvPr/>
        </p:nvSpPr>
        <p:spPr>
          <a:xfrm>
            <a:off x="968188" y="80333"/>
            <a:ext cx="101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Progress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6D776-5C3F-1772-F3D5-4A5752AA63D3}"/>
              </a:ext>
            </a:extLst>
          </p:cNvPr>
          <p:cNvSpPr txBox="1"/>
          <p:nvPr/>
        </p:nvSpPr>
        <p:spPr>
          <a:xfrm>
            <a:off x="684713" y="1169718"/>
            <a:ext cx="5020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Georgia" panose="02040502050405020303" pitchFamily="18" charset="0"/>
              </a:rPr>
              <a:t>MILESTONES ACHIEVED SO FAR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A7482B-501B-711B-A7B1-2EEDD3B87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0"/>
            <a:ext cx="1719943" cy="7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54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9AE765-FBE6-4A03-B9E5-395DFF6116E4}"/>
              </a:ext>
            </a:extLst>
          </p:cNvPr>
          <p:cNvGrpSpPr/>
          <p:nvPr/>
        </p:nvGrpSpPr>
        <p:grpSpPr>
          <a:xfrm>
            <a:off x="429425" y="2074572"/>
            <a:ext cx="10565060" cy="3445692"/>
            <a:chOff x="429425" y="1507013"/>
            <a:chExt cx="10565060" cy="344569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2905CC0-235F-4D5F-AD5B-67ACB1F72382}"/>
                </a:ext>
              </a:extLst>
            </p:cNvPr>
            <p:cNvGrpSpPr/>
            <p:nvPr/>
          </p:nvGrpSpPr>
          <p:grpSpPr>
            <a:xfrm>
              <a:off x="429425" y="1507013"/>
              <a:ext cx="10565060" cy="3445692"/>
              <a:chOff x="429425" y="1507013"/>
              <a:chExt cx="10565060" cy="344569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47893A5-2EB6-43D9-A3C7-06B907C483AB}"/>
                  </a:ext>
                </a:extLst>
              </p:cNvPr>
              <p:cNvGrpSpPr/>
              <p:nvPr/>
            </p:nvGrpSpPr>
            <p:grpSpPr>
              <a:xfrm>
                <a:off x="429425" y="4114664"/>
                <a:ext cx="2176891" cy="799821"/>
                <a:chOff x="645297" y="1374082"/>
                <a:chExt cx="2348423" cy="862844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18BC1F9-A8F5-4D19-B3F5-B06909832DDC}"/>
                    </a:ext>
                  </a:extLst>
                </p:cNvPr>
                <p:cNvSpPr txBox="1"/>
                <p:nvPr/>
              </p:nvSpPr>
              <p:spPr>
                <a:xfrm>
                  <a:off x="645297" y="1672478"/>
                  <a:ext cx="2348423" cy="5644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400" dirty="0">
                      <a:latin typeface="Georgia Pro Light" panose="02040302050405020303" pitchFamily="18" charset="0"/>
                    </a:rPr>
                    <a:t>Email analysis using LSTM+CNN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89C118B-5A71-451F-B017-8F36EF4ECE6F}"/>
                    </a:ext>
                  </a:extLst>
                </p:cNvPr>
                <p:cNvSpPr txBox="1"/>
                <p:nvPr/>
              </p:nvSpPr>
              <p:spPr>
                <a:xfrm>
                  <a:off x="645297" y="1374082"/>
                  <a:ext cx="2348423" cy="332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400" b="1" dirty="0">
                      <a:solidFill>
                        <a:schemeClr val="accent1"/>
                      </a:solidFill>
                      <a:latin typeface="Georgia" panose="02040502050405020303" pitchFamily="18" charset="0"/>
                    </a:rPr>
                    <a:t>Email Analysis  </a:t>
                  </a: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CA3FD9F-C8AF-4AE8-9999-89F2B33EB1DB}"/>
                  </a:ext>
                </a:extLst>
              </p:cNvPr>
              <p:cNvGrpSpPr/>
              <p:nvPr/>
            </p:nvGrpSpPr>
            <p:grpSpPr>
              <a:xfrm>
                <a:off x="2693591" y="1507013"/>
                <a:ext cx="2176891" cy="799821"/>
                <a:chOff x="645297" y="1374082"/>
                <a:chExt cx="2348423" cy="862844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09DA441-3A6E-475F-AC9E-181DBF4B3842}"/>
                    </a:ext>
                  </a:extLst>
                </p:cNvPr>
                <p:cNvSpPr txBox="1"/>
                <p:nvPr/>
              </p:nvSpPr>
              <p:spPr>
                <a:xfrm>
                  <a:off x="645297" y="1672478"/>
                  <a:ext cx="2348423" cy="5644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400" dirty="0">
                      <a:latin typeface="Georgia Pro Light" panose="02040302050405020303" pitchFamily="18" charset="0"/>
                    </a:rPr>
                    <a:t>URL analysis using LSTM+CNN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F35B377-B3F0-4169-B29C-F58F31C3EA2D}"/>
                    </a:ext>
                  </a:extLst>
                </p:cNvPr>
                <p:cNvSpPr txBox="1"/>
                <p:nvPr/>
              </p:nvSpPr>
              <p:spPr>
                <a:xfrm>
                  <a:off x="645297" y="1374082"/>
                  <a:ext cx="2348423" cy="332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400" b="1" dirty="0">
                      <a:solidFill>
                        <a:schemeClr val="accent2"/>
                      </a:solidFill>
                      <a:latin typeface="Georgia" panose="02040502050405020303" pitchFamily="18" charset="0"/>
                    </a:rPr>
                    <a:t>Lexical Analysis </a:t>
                  </a: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7604DD-682A-41D5-8D52-7A582EC97D5E}"/>
                  </a:ext>
                </a:extLst>
              </p:cNvPr>
              <p:cNvSpPr txBox="1"/>
              <p:nvPr/>
            </p:nvSpPr>
            <p:spPr>
              <a:xfrm>
                <a:off x="5007553" y="4121708"/>
                <a:ext cx="21768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400" b="1" dirty="0">
                    <a:solidFill>
                      <a:schemeClr val="accent1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Extension</a:t>
                </a:r>
                <a:r>
                  <a:rPr lang="en-US" sz="1400" b="1" dirty="0">
                    <a:solidFill>
                      <a:schemeClr val="accent3"/>
                    </a:solidFill>
                    <a:latin typeface="Georgia" panose="02040502050405020303" pitchFamily="18" charset="0"/>
                  </a:rPr>
                  <a:t> 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A1922BC-5A0E-4BFB-B584-72C9A948EABD}"/>
                  </a:ext>
                </a:extLst>
              </p:cNvPr>
              <p:cNvGrpSpPr/>
              <p:nvPr/>
            </p:nvGrpSpPr>
            <p:grpSpPr>
              <a:xfrm>
                <a:off x="712419" y="2673402"/>
                <a:ext cx="10282066" cy="1036477"/>
                <a:chOff x="712419" y="2718148"/>
                <a:chExt cx="10282066" cy="1036477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038FBF02-131F-4D98-B13D-77C59D3D6515}"/>
                    </a:ext>
                  </a:extLst>
                </p:cNvPr>
                <p:cNvGrpSpPr/>
                <p:nvPr/>
              </p:nvGrpSpPr>
              <p:grpSpPr>
                <a:xfrm>
                  <a:off x="712419" y="2718148"/>
                  <a:ext cx="1993492" cy="1036477"/>
                  <a:chOff x="843147" y="2623251"/>
                  <a:chExt cx="2150573" cy="1118148"/>
                </a:xfrm>
              </p:grpSpPr>
              <p:sp>
                <p:nvSpPr>
                  <p:cNvPr id="2" name="Arrow: Right 1">
                    <a:extLst>
                      <a:ext uri="{FF2B5EF4-FFF2-40B4-BE49-F238E27FC236}">
                        <a16:creationId xmlns:a16="http://schemas.microsoft.com/office/drawing/2014/main" id="{5D7AC441-1CC5-44E3-8978-01F10FC9DE57}"/>
                      </a:ext>
                    </a:extLst>
                  </p:cNvPr>
                  <p:cNvSpPr/>
                  <p:nvPr/>
                </p:nvSpPr>
                <p:spPr>
                  <a:xfrm>
                    <a:off x="843147" y="2676162"/>
                    <a:ext cx="2150573" cy="1065237"/>
                  </a:xfrm>
                  <a:prstGeom prst="rightArrow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1CAD496D-0F23-4D4B-B783-144BA8E645A8}"/>
                      </a:ext>
                    </a:extLst>
                  </p:cNvPr>
                  <p:cNvGrpSpPr/>
                  <p:nvPr/>
                </p:nvGrpSpPr>
                <p:grpSpPr>
                  <a:xfrm>
                    <a:off x="1152992" y="2623251"/>
                    <a:ext cx="1118148" cy="1118148"/>
                    <a:chOff x="6990429" y="1189044"/>
                    <a:chExt cx="1225724" cy="1225724"/>
                  </a:xfrm>
                </p:grpSpPr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8C08C9E5-D767-402C-997B-A62AAB9E5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0429" y="1189044"/>
                      <a:ext cx="1225724" cy="1225724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BBD93859-A8E3-4310-81F6-93C633E6B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6665" y="1305280"/>
                      <a:ext cx="993252" cy="99325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9A2C8AEC-6DB7-4C1E-90CC-ED02854E8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061" y="1405676"/>
                      <a:ext cx="792461" cy="792461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1"/>
                      <a:tileRect/>
                    </a:gradFill>
                    <a:ln w="28575">
                      <a:solidFill>
                        <a:schemeClr val="bg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62F45221-237D-4BEA-8E05-2297588B09C4}"/>
                    </a:ext>
                  </a:extLst>
                </p:cNvPr>
                <p:cNvGrpSpPr/>
                <p:nvPr/>
              </p:nvGrpSpPr>
              <p:grpSpPr>
                <a:xfrm>
                  <a:off x="2976585" y="2718148"/>
                  <a:ext cx="1993492" cy="1036477"/>
                  <a:chOff x="843147" y="2623251"/>
                  <a:chExt cx="2150573" cy="1118148"/>
                </a:xfrm>
              </p:grpSpPr>
              <p:sp>
                <p:nvSpPr>
                  <p:cNvPr id="45" name="Arrow: Right 44">
                    <a:extLst>
                      <a:ext uri="{FF2B5EF4-FFF2-40B4-BE49-F238E27FC236}">
                        <a16:creationId xmlns:a16="http://schemas.microsoft.com/office/drawing/2014/main" id="{943EB3B2-C044-47D2-9C8C-87C479C81388}"/>
                      </a:ext>
                    </a:extLst>
                  </p:cNvPr>
                  <p:cNvSpPr/>
                  <p:nvPr/>
                </p:nvSpPr>
                <p:spPr>
                  <a:xfrm>
                    <a:off x="843147" y="2676162"/>
                    <a:ext cx="2150573" cy="1065237"/>
                  </a:xfrm>
                  <a:prstGeom prst="rightArrow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F82FB0B4-C0CC-43E1-8868-A3408349A779}"/>
                      </a:ext>
                    </a:extLst>
                  </p:cNvPr>
                  <p:cNvGrpSpPr/>
                  <p:nvPr/>
                </p:nvGrpSpPr>
                <p:grpSpPr>
                  <a:xfrm>
                    <a:off x="1152992" y="2623251"/>
                    <a:ext cx="1118148" cy="1118148"/>
                    <a:chOff x="6990429" y="1189044"/>
                    <a:chExt cx="1225724" cy="1225724"/>
                  </a:xfrm>
                </p:grpSpPr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06C47CA6-6EFA-4C47-BC21-0394BA2417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0429" y="1189044"/>
                      <a:ext cx="1225724" cy="122572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F85E58DA-C47E-4052-ABE8-4D47B372C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6665" y="1305280"/>
                      <a:ext cx="993252" cy="99325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F6B51BCC-5E6F-468C-9AD1-AA6B6EFDE6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061" y="1405676"/>
                      <a:ext cx="792461" cy="792461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1"/>
                      <a:tileRect/>
                    </a:gradFill>
                    <a:ln w="28575">
                      <a:solidFill>
                        <a:schemeClr val="bg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E599343B-2264-4EC8-A43D-7D846B050F79}"/>
                    </a:ext>
                  </a:extLst>
                </p:cNvPr>
                <p:cNvSpPr/>
                <p:nvPr/>
              </p:nvSpPr>
              <p:spPr>
                <a:xfrm>
                  <a:off x="5626255" y="2816438"/>
                  <a:ext cx="839898" cy="83989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84FDFD8F-EF16-44FF-8B5B-6E510DB0D05A}"/>
                    </a:ext>
                  </a:extLst>
                </p:cNvPr>
                <p:cNvSpPr/>
                <p:nvPr/>
              </p:nvSpPr>
              <p:spPr>
                <a:xfrm>
                  <a:off x="7890421" y="2816438"/>
                  <a:ext cx="839898" cy="83989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632941E7-5442-4ACC-92CB-1E27A0CB7021}"/>
                    </a:ext>
                  </a:extLst>
                </p:cNvPr>
                <p:cNvSpPr/>
                <p:nvPr/>
              </p:nvSpPr>
              <p:spPr>
                <a:xfrm>
                  <a:off x="10154587" y="2816438"/>
                  <a:ext cx="839898" cy="83989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04B47E-8781-4DD1-9A34-B8D118D33973}"/>
                  </a:ext>
                </a:extLst>
              </p:cNvPr>
              <p:cNvSpPr txBox="1"/>
              <p:nvPr/>
            </p:nvSpPr>
            <p:spPr>
              <a:xfrm>
                <a:off x="5094830" y="4429485"/>
                <a:ext cx="21768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400" dirty="0">
                    <a:latin typeface="Georgia Pro Light" panose="02040302050405020303" pitchFamily="18" charset="0"/>
                  </a:rPr>
                  <a:t>Working of an user extension </a:t>
                </a: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1BABDDA-A958-4428-B86A-D1C3E3F4374C}"/>
                </a:ext>
              </a:extLst>
            </p:cNvPr>
            <p:cNvSpPr txBox="1"/>
            <p:nvPr/>
          </p:nvSpPr>
          <p:spPr>
            <a:xfrm>
              <a:off x="1108487" y="2997856"/>
              <a:ext cx="818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 Pro Cond" panose="02040506050405020303" pitchFamily="18" charset="0"/>
                </a:rPr>
                <a:t>06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6B477E9-A845-4C1C-9335-89824BFCE735}"/>
                </a:ext>
              </a:extLst>
            </p:cNvPr>
            <p:cNvSpPr txBox="1"/>
            <p:nvPr/>
          </p:nvSpPr>
          <p:spPr>
            <a:xfrm>
              <a:off x="3362088" y="2997856"/>
              <a:ext cx="818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 Pro Cond" panose="02040506050405020303" pitchFamily="18" charset="0"/>
                </a:rPr>
                <a:t>07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74BFE6-5B06-4021-98AB-E0760BF26C33}"/>
                </a:ext>
              </a:extLst>
            </p:cNvPr>
            <p:cNvSpPr txBox="1"/>
            <p:nvPr/>
          </p:nvSpPr>
          <p:spPr>
            <a:xfrm>
              <a:off x="5630987" y="2997856"/>
              <a:ext cx="818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 Pro Cond" panose="02040506050405020303" pitchFamily="18" charset="0"/>
                </a:rPr>
                <a:t>08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EFB6691-15E4-4554-8876-015902460756}"/>
                </a:ext>
              </a:extLst>
            </p:cNvPr>
            <p:cNvSpPr txBox="1"/>
            <p:nvPr/>
          </p:nvSpPr>
          <p:spPr>
            <a:xfrm>
              <a:off x="7884588" y="2997856"/>
              <a:ext cx="818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 Pro Cond" panose="02040506050405020303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890A6DE-86D3-18A9-AF64-E472B6FDE06C}"/>
              </a:ext>
            </a:extLst>
          </p:cNvPr>
          <p:cNvSpPr txBox="1"/>
          <p:nvPr/>
        </p:nvSpPr>
        <p:spPr>
          <a:xfrm>
            <a:off x="968188" y="80333"/>
            <a:ext cx="101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Progress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6D776-5C3F-1772-F3D5-4A5752AA63D3}"/>
              </a:ext>
            </a:extLst>
          </p:cNvPr>
          <p:cNvSpPr txBox="1"/>
          <p:nvPr/>
        </p:nvSpPr>
        <p:spPr>
          <a:xfrm>
            <a:off x="684713" y="1169718"/>
            <a:ext cx="5020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Georgia" panose="02040502050405020303" pitchFamily="18" charset="0"/>
              </a:rPr>
              <a:t>MILESTONES ACHIEVED SO FAR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2414E3-F275-CC67-751A-A81E4506FD51}"/>
              </a:ext>
            </a:extLst>
          </p:cNvPr>
          <p:cNvSpPr/>
          <p:nvPr/>
        </p:nvSpPr>
        <p:spPr>
          <a:xfrm>
            <a:off x="5250972" y="3265483"/>
            <a:ext cx="1993492" cy="987431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C20B30-E68E-AEF4-81C0-0655D3829BB3}"/>
              </a:ext>
            </a:extLst>
          </p:cNvPr>
          <p:cNvSpPr/>
          <p:nvPr/>
        </p:nvSpPr>
        <p:spPr>
          <a:xfrm>
            <a:off x="5577761" y="3265937"/>
            <a:ext cx="1036477" cy="10364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D38CFEA-AC2D-7484-B36A-C1F8CCDC1D4F}"/>
              </a:ext>
            </a:extLst>
          </p:cNvPr>
          <p:cNvSpPr/>
          <p:nvPr/>
        </p:nvSpPr>
        <p:spPr>
          <a:xfrm>
            <a:off x="5669504" y="3364226"/>
            <a:ext cx="839898" cy="8398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786861-8351-084F-8E31-BAE920676BD0}"/>
              </a:ext>
            </a:extLst>
          </p:cNvPr>
          <p:cNvSpPr/>
          <p:nvPr/>
        </p:nvSpPr>
        <p:spPr>
          <a:xfrm>
            <a:off x="5754399" y="3427331"/>
            <a:ext cx="670108" cy="67010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FE41D-F657-E098-AA11-E77A15E06DB3}"/>
              </a:ext>
            </a:extLst>
          </p:cNvPr>
          <p:cNvSpPr txBox="1"/>
          <p:nvPr/>
        </p:nvSpPr>
        <p:spPr>
          <a:xfrm>
            <a:off x="5652119" y="3584120"/>
            <a:ext cx="81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 Pro Cond" panose="02040506050405020303" pitchFamily="18" charset="0"/>
              </a:rPr>
              <a:t>08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BACDD6-D911-6B6D-CCAF-FB5D8ED24C7D}"/>
              </a:ext>
            </a:extLst>
          </p:cNvPr>
          <p:cNvSpPr/>
          <p:nvPr/>
        </p:nvSpPr>
        <p:spPr>
          <a:xfrm>
            <a:off x="9664410" y="3230134"/>
            <a:ext cx="1036477" cy="103647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28185E4-31D5-1A9D-DB2A-6638BDB5CC52}"/>
              </a:ext>
            </a:extLst>
          </p:cNvPr>
          <p:cNvSpPr/>
          <p:nvPr/>
        </p:nvSpPr>
        <p:spPr>
          <a:xfrm>
            <a:off x="9778058" y="3335545"/>
            <a:ext cx="839898" cy="8398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222AE0-CFC2-EA98-EE7B-D872700D6F3F}"/>
              </a:ext>
            </a:extLst>
          </p:cNvPr>
          <p:cNvSpPr/>
          <p:nvPr/>
        </p:nvSpPr>
        <p:spPr>
          <a:xfrm>
            <a:off x="9842524" y="3420440"/>
            <a:ext cx="670108" cy="67010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08370E-CE1A-EF90-1E32-E64F177F80DC}"/>
              </a:ext>
            </a:extLst>
          </p:cNvPr>
          <p:cNvSpPr txBox="1"/>
          <p:nvPr/>
        </p:nvSpPr>
        <p:spPr>
          <a:xfrm>
            <a:off x="7629123" y="3590037"/>
            <a:ext cx="81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 Pro Cond" panose="02040506050405020303" pitchFamily="18" charset="0"/>
              </a:rPr>
              <a:t>09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B8711-3677-2AE0-407C-329BF02AAD9F}"/>
              </a:ext>
            </a:extLst>
          </p:cNvPr>
          <p:cNvSpPr txBox="1"/>
          <p:nvPr/>
        </p:nvSpPr>
        <p:spPr>
          <a:xfrm>
            <a:off x="9176188" y="4521718"/>
            <a:ext cx="2176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b="1" dirty="0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</a:rPr>
              <a:t>Host Based features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4C9FA8-A4AE-8233-CD40-CDCD87329FCF}"/>
              </a:ext>
            </a:extLst>
          </p:cNvPr>
          <p:cNvSpPr txBox="1"/>
          <p:nvPr/>
        </p:nvSpPr>
        <p:spPr>
          <a:xfrm>
            <a:off x="9176188" y="4910454"/>
            <a:ext cx="2176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>
                <a:latin typeface="Georgia Pro Light" panose="02040302050405020303" pitchFamily="18" charset="0"/>
              </a:rPr>
              <a:t>Integration of API’s of </a:t>
            </a:r>
            <a:r>
              <a:rPr lang="en-US" sz="1400" dirty="0" err="1">
                <a:latin typeface="Georgia Pro Light" panose="02040302050405020303" pitchFamily="18" charset="0"/>
              </a:rPr>
              <a:t>Whois</a:t>
            </a:r>
            <a:r>
              <a:rPr lang="en-US" sz="1400" dirty="0">
                <a:latin typeface="Georgia Pro Light" panose="02040302050405020303" pitchFamily="18" charset="0"/>
              </a:rPr>
              <a:t> Lookup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4BE57-85C0-A616-A71F-AA24206496A8}"/>
              </a:ext>
            </a:extLst>
          </p:cNvPr>
          <p:cNvSpPr txBox="1"/>
          <p:nvPr/>
        </p:nvSpPr>
        <p:spPr>
          <a:xfrm>
            <a:off x="532294" y="5993563"/>
            <a:ext cx="6789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hlinkClick r:id="rId2"/>
              </a:rPr>
              <a:t>Link for all the research papers,  patents, datasets.</a:t>
            </a:r>
            <a:endParaRPr lang="en-IN" sz="2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487A459-8667-ECD7-A234-E7E46E758DA9}"/>
              </a:ext>
            </a:extLst>
          </p:cNvPr>
          <p:cNvSpPr/>
          <p:nvPr/>
        </p:nvSpPr>
        <p:spPr>
          <a:xfrm>
            <a:off x="7443493" y="3296376"/>
            <a:ext cx="1993492" cy="98743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A63DA2-0299-80BB-DD2D-9D9FA1F92437}"/>
              </a:ext>
            </a:extLst>
          </p:cNvPr>
          <p:cNvSpPr/>
          <p:nvPr/>
        </p:nvSpPr>
        <p:spPr>
          <a:xfrm>
            <a:off x="7743638" y="3265937"/>
            <a:ext cx="1036477" cy="10364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E29A69-1846-4135-CB11-BCEA1C04C944}"/>
              </a:ext>
            </a:extLst>
          </p:cNvPr>
          <p:cNvSpPr/>
          <p:nvPr/>
        </p:nvSpPr>
        <p:spPr>
          <a:xfrm>
            <a:off x="7863456" y="3363773"/>
            <a:ext cx="839898" cy="8398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CA84FA-19E5-4919-0E4C-FBB41AECAB8C}"/>
              </a:ext>
            </a:extLst>
          </p:cNvPr>
          <p:cNvSpPr/>
          <p:nvPr/>
        </p:nvSpPr>
        <p:spPr>
          <a:xfrm>
            <a:off x="7924580" y="3427331"/>
            <a:ext cx="670108" cy="67010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C3BE86-8B78-568A-A56F-6279EEE251D5}"/>
              </a:ext>
            </a:extLst>
          </p:cNvPr>
          <p:cNvSpPr txBox="1"/>
          <p:nvPr/>
        </p:nvSpPr>
        <p:spPr>
          <a:xfrm>
            <a:off x="7850945" y="3549603"/>
            <a:ext cx="81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 Pro Cond" panose="02040506050405020303" pitchFamily="18" charset="0"/>
              </a:rPr>
              <a:t>09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8C7F4E-8369-CB2B-4CCE-960EF97CF418}"/>
              </a:ext>
            </a:extLst>
          </p:cNvPr>
          <p:cNvSpPr txBox="1"/>
          <p:nvPr/>
        </p:nvSpPr>
        <p:spPr>
          <a:xfrm>
            <a:off x="9737276" y="3577131"/>
            <a:ext cx="81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 Pro Cond" panose="02040506050405020303" pitchFamily="18" charset="0"/>
              </a:rPr>
              <a:t>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3CBD3B-D152-F898-B2BA-4890D89A7B9F}"/>
              </a:ext>
            </a:extLst>
          </p:cNvPr>
          <p:cNvSpPr txBox="1"/>
          <p:nvPr/>
        </p:nvSpPr>
        <p:spPr>
          <a:xfrm>
            <a:off x="7221924" y="2055949"/>
            <a:ext cx="2176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Extraction</a:t>
            </a:r>
            <a:r>
              <a:rPr lang="en-US" sz="1400" b="1" dirty="0">
                <a:solidFill>
                  <a:schemeClr val="accent3"/>
                </a:solidFill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E803FA-2AEA-E753-17FA-030C8309C71F}"/>
              </a:ext>
            </a:extLst>
          </p:cNvPr>
          <p:cNvSpPr txBox="1"/>
          <p:nvPr/>
        </p:nvSpPr>
        <p:spPr>
          <a:xfrm>
            <a:off x="7260094" y="2438913"/>
            <a:ext cx="2176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>
                <a:latin typeface="Georgia Pro Light" panose="02040302050405020303" pitchFamily="18" charset="0"/>
              </a:rPr>
              <a:t>Extraction of email for a particular date and subject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59B8D09-1C02-B62C-9E70-0811D3C69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0"/>
            <a:ext cx="1719943" cy="7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33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4C2B7-D97A-460F-A858-02BED3E5F91C}"/>
              </a:ext>
            </a:extLst>
          </p:cNvPr>
          <p:cNvSpPr txBox="1"/>
          <p:nvPr/>
        </p:nvSpPr>
        <p:spPr>
          <a:xfrm>
            <a:off x="968188" y="80333"/>
            <a:ext cx="101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Extension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D01FF5-1C35-656B-F682-CD04EAC88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0"/>
            <a:ext cx="1719943" cy="782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5933C0-9D81-553A-AD77-1CD5E13CD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6" t="7619" r="17426" b="41111"/>
          <a:stretch/>
        </p:blipFill>
        <p:spPr>
          <a:xfrm>
            <a:off x="511628" y="1755073"/>
            <a:ext cx="2958722" cy="3777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ABB5FE-9AFC-5021-A9A7-44D21D56F4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9" t="8492" r="9461" b="29921"/>
          <a:stretch/>
        </p:blipFill>
        <p:spPr>
          <a:xfrm>
            <a:off x="4049487" y="1755073"/>
            <a:ext cx="3602106" cy="37773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92F518-DF3F-46C9-2170-49E3FEC103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0" t="8968" r="9463" b="30873"/>
          <a:stretch/>
        </p:blipFill>
        <p:spPr>
          <a:xfrm>
            <a:off x="8186057" y="1780802"/>
            <a:ext cx="3661982" cy="37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17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4C2B7-D97A-460F-A858-02BED3E5F91C}"/>
              </a:ext>
            </a:extLst>
          </p:cNvPr>
          <p:cNvSpPr txBox="1"/>
          <p:nvPr/>
        </p:nvSpPr>
        <p:spPr>
          <a:xfrm>
            <a:off x="968188" y="80333"/>
            <a:ext cx="101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Extraction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D01FF5-1C35-656B-F682-CD04EAC88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0"/>
            <a:ext cx="1719943" cy="782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7E16D5-DCD6-853B-AF04-631BF1D207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7" t="21349" r="25852" b="9206"/>
          <a:stretch/>
        </p:blipFill>
        <p:spPr>
          <a:xfrm>
            <a:off x="3603171" y="1447801"/>
            <a:ext cx="4506686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86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4C2B7-D97A-460F-A858-02BED3E5F91C}"/>
              </a:ext>
            </a:extLst>
          </p:cNvPr>
          <p:cNvSpPr txBox="1"/>
          <p:nvPr/>
        </p:nvSpPr>
        <p:spPr>
          <a:xfrm>
            <a:off x="968188" y="80333"/>
            <a:ext cx="101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Phishing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B155B-E829-AA84-A7BE-3A1418EB71A9}"/>
              </a:ext>
            </a:extLst>
          </p:cNvPr>
          <p:cNvSpPr txBox="1"/>
          <p:nvPr/>
        </p:nvSpPr>
        <p:spPr>
          <a:xfrm>
            <a:off x="878922" y="2148475"/>
            <a:ext cx="104341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Phishing is a cyber attack method where attackers deceive individuals into providing sensitive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This information involves login credentials, financial details, or personal data, by posing as trustworthy entities.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The goal is to gain unauthorized access to accounts, steal identities, or commit financial fraud.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Phishing attacks are executed through various means which includes emails, websites(URL).</a:t>
            </a:r>
            <a:endParaRPr lang="en-IN" sz="2400" dirty="0"/>
          </a:p>
        </p:txBody>
      </p:sp>
      <p:sp>
        <p:nvSpPr>
          <p:cNvPr id="7" name="Google Shape;9333;p73">
            <a:extLst>
              <a:ext uri="{FF2B5EF4-FFF2-40B4-BE49-F238E27FC236}">
                <a16:creationId xmlns:a16="http://schemas.microsoft.com/office/drawing/2014/main" id="{C536AAA8-FF1A-DBC6-8A08-E3A5C5C41370}"/>
              </a:ext>
            </a:extLst>
          </p:cNvPr>
          <p:cNvSpPr/>
          <p:nvPr/>
        </p:nvSpPr>
        <p:spPr>
          <a:xfrm>
            <a:off x="5522010" y="5328557"/>
            <a:ext cx="900562" cy="918207"/>
          </a:xfrm>
          <a:custGeom>
            <a:avLst/>
            <a:gdLst/>
            <a:ahLst/>
            <a:cxnLst/>
            <a:rect l="l" t="t" r="r" b="b"/>
            <a:pathLst>
              <a:path w="10397" h="11800" extrusionOk="0">
                <a:moveTo>
                  <a:pt x="5167" y="2757"/>
                </a:moveTo>
                <a:cubicBezTo>
                  <a:pt x="5923" y="2757"/>
                  <a:pt x="6553" y="3388"/>
                  <a:pt x="6553" y="4144"/>
                </a:cubicBezTo>
                <a:cubicBezTo>
                  <a:pt x="6553" y="4490"/>
                  <a:pt x="6396" y="4805"/>
                  <a:pt x="6175" y="5089"/>
                </a:cubicBezTo>
                <a:cubicBezTo>
                  <a:pt x="7026" y="5498"/>
                  <a:pt x="7593" y="6317"/>
                  <a:pt x="7593" y="7294"/>
                </a:cubicBezTo>
                <a:lnTo>
                  <a:pt x="7593" y="8019"/>
                </a:lnTo>
                <a:cubicBezTo>
                  <a:pt x="7593" y="8208"/>
                  <a:pt x="7435" y="8365"/>
                  <a:pt x="7246" y="8365"/>
                </a:cubicBezTo>
                <a:lnTo>
                  <a:pt x="3088" y="8365"/>
                </a:lnTo>
                <a:cubicBezTo>
                  <a:pt x="2867" y="8365"/>
                  <a:pt x="2710" y="8208"/>
                  <a:pt x="2710" y="8019"/>
                </a:cubicBezTo>
                <a:lnTo>
                  <a:pt x="2710" y="7294"/>
                </a:lnTo>
                <a:cubicBezTo>
                  <a:pt x="2710" y="6317"/>
                  <a:pt x="3308" y="5498"/>
                  <a:pt x="4127" y="5089"/>
                </a:cubicBezTo>
                <a:cubicBezTo>
                  <a:pt x="3907" y="4868"/>
                  <a:pt x="3781" y="4553"/>
                  <a:pt x="3781" y="4144"/>
                </a:cubicBezTo>
                <a:cubicBezTo>
                  <a:pt x="3781" y="3388"/>
                  <a:pt x="4411" y="2757"/>
                  <a:pt x="5167" y="2757"/>
                </a:cubicBezTo>
                <a:close/>
                <a:moveTo>
                  <a:pt x="5183" y="1"/>
                </a:moveTo>
                <a:cubicBezTo>
                  <a:pt x="5128" y="1"/>
                  <a:pt x="5073" y="17"/>
                  <a:pt x="5010" y="48"/>
                </a:cubicBezTo>
                <a:cubicBezTo>
                  <a:pt x="3964" y="646"/>
                  <a:pt x="2946" y="940"/>
                  <a:pt x="1919" y="940"/>
                </a:cubicBezTo>
                <a:cubicBezTo>
                  <a:pt x="1430" y="940"/>
                  <a:pt x="939" y="873"/>
                  <a:pt x="441" y="741"/>
                </a:cubicBezTo>
                <a:cubicBezTo>
                  <a:pt x="402" y="722"/>
                  <a:pt x="363" y="714"/>
                  <a:pt x="326" y="714"/>
                </a:cubicBezTo>
                <a:cubicBezTo>
                  <a:pt x="243" y="714"/>
                  <a:pt x="170" y="751"/>
                  <a:pt x="126" y="773"/>
                </a:cubicBezTo>
                <a:cubicBezTo>
                  <a:pt x="32" y="836"/>
                  <a:pt x="0" y="930"/>
                  <a:pt x="0" y="1056"/>
                </a:cubicBezTo>
                <a:lnTo>
                  <a:pt x="0" y="5026"/>
                </a:lnTo>
                <a:cubicBezTo>
                  <a:pt x="0" y="8145"/>
                  <a:pt x="2080" y="10949"/>
                  <a:pt x="5104" y="11799"/>
                </a:cubicBezTo>
                <a:lnTo>
                  <a:pt x="5262" y="11799"/>
                </a:lnTo>
                <a:cubicBezTo>
                  <a:pt x="8255" y="10917"/>
                  <a:pt x="10397" y="8145"/>
                  <a:pt x="10397" y="5026"/>
                </a:cubicBezTo>
                <a:lnTo>
                  <a:pt x="10397" y="1056"/>
                </a:lnTo>
                <a:cubicBezTo>
                  <a:pt x="10397" y="930"/>
                  <a:pt x="10365" y="836"/>
                  <a:pt x="10271" y="773"/>
                </a:cubicBezTo>
                <a:cubicBezTo>
                  <a:pt x="10162" y="751"/>
                  <a:pt x="10084" y="714"/>
                  <a:pt x="10014" y="714"/>
                </a:cubicBezTo>
                <a:cubicBezTo>
                  <a:pt x="9983" y="714"/>
                  <a:pt x="9954" y="722"/>
                  <a:pt x="9924" y="741"/>
                </a:cubicBezTo>
                <a:cubicBezTo>
                  <a:pt x="9414" y="877"/>
                  <a:pt x="8910" y="946"/>
                  <a:pt x="8409" y="946"/>
                </a:cubicBezTo>
                <a:cubicBezTo>
                  <a:pt x="7395" y="946"/>
                  <a:pt x="6389" y="660"/>
                  <a:pt x="5356" y="48"/>
                </a:cubicBezTo>
                <a:cubicBezTo>
                  <a:pt x="5293" y="17"/>
                  <a:pt x="5238" y="1"/>
                  <a:pt x="5183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1359C-34E6-FB91-2F71-853783AF7376}"/>
              </a:ext>
            </a:extLst>
          </p:cNvPr>
          <p:cNvSpPr txBox="1"/>
          <p:nvPr/>
        </p:nvSpPr>
        <p:spPr>
          <a:xfrm>
            <a:off x="1317172" y="1176091"/>
            <a:ext cx="380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Georgia" panose="02040502050405020303" pitchFamily="18" charset="0"/>
              </a:rPr>
              <a:t>WHAT IS PHISHING?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E63526-4AA7-0B3A-649E-D4FE2FBFB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93" t="15835" r="17557" b="21857"/>
          <a:stretch/>
        </p:blipFill>
        <p:spPr>
          <a:xfrm>
            <a:off x="11313076" y="0"/>
            <a:ext cx="877109" cy="831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05665E-7A14-71B1-FB45-D1E347119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60" t="23117" r="19793" b="19439"/>
          <a:stretch/>
        </p:blipFill>
        <p:spPr>
          <a:xfrm>
            <a:off x="10419254" y="0"/>
            <a:ext cx="892007" cy="83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6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4C2B7-D97A-460F-A858-02BED3E5F91C}"/>
              </a:ext>
            </a:extLst>
          </p:cNvPr>
          <p:cNvSpPr txBox="1"/>
          <p:nvPr/>
        </p:nvSpPr>
        <p:spPr>
          <a:xfrm>
            <a:off x="968188" y="80333"/>
            <a:ext cx="101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Updating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51AF26-DEE0-FC51-9B20-D80B1A8C0698}"/>
              </a:ext>
            </a:extLst>
          </p:cNvPr>
          <p:cNvSpPr txBox="1"/>
          <p:nvPr/>
        </p:nvSpPr>
        <p:spPr>
          <a:xfrm>
            <a:off x="1322615" y="5789278"/>
            <a:ext cx="327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Automating </a:t>
            </a:r>
            <a:r>
              <a:rPr lang="en-IN" dirty="0" err="1"/>
              <a:t>updation</a:t>
            </a:r>
            <a:r>
              <a:rPr lang="en-IN" dirty="0"/>
              <a:t> of datasets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A6144A-6A8E-11F5-A8E0-AC9D7BC3C27B}"/>
              </a:ext>
            </a:extLst>
          </p:cNvPr>
          <p:cNvSpPr txBox="1"/>
          <p:nvPr/>
        </p:nvSpPr>
        <p:spPr>
          <a:xfrm>
            <a:off x="7385956" y="5419946"/>
            <a:ext cx="174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Created Dataset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8588C-5B0E-32B7-A5E0-D7A5A52DF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0"/>
            <a:ext cx="1719943" cy="782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FB2C6-8F9F-E6FE-611C-57F6420C1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190" y="1357492"/>
            <a:ext cx="4685040" cy="36905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005777-3D75-23C7-3780-43A50D4DC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48" y="915371"/>
            <a:ext cx="4365519" cy="4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56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4C2B7-D97A-460F-A858-02BED3E5F91C}"/>
              </a:ext>
            </a:extLst>
          </p:cNvPr>
          <p:cNvSpPr txBox="1"/>
          <p:nvPr/>
        </p:nvSpPr>
        <p:spPr>
          <a:xfrm>
            <a:off x="968188" y="80333"/>
            <a:ext cx="101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Email Analysis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98245-E0ED-98DC-8848-4C9E596D8C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" t="33786" r="19609" b="21375"/>
          <a:stretch/>
        </p:blipFill>
        <p:spPr>
          <a:xfrm>
            <a:off x="6225824" y="2645228"/>
            <a:ext cx="5654450" cy="2079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51AF26-DEE0-FC51-9B20-D80B1A8C0698}"/>
              </a:ext>
            </a:extLst>
          </p:cNvPr>
          <p:cNvSpPr txBox="1"/>
          <p:nvPr/>
        </p:nvSpPr>
        <p:spPr>
          <a:xfrm>
            <a:off x="1654443" y="5706576"/>
            <a:ext cx="2151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Using LSTM and CNN</a:t>
            </a:r>
          </a:p>
          <a:p>
            <a:r>
              <a:rPr lang="en-IN" dirty="0"/>
              <a:t>Accuracy of 95.6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A6144A-6A8E-11F5-A8E0-AC9D7BC3C27B}"/>
              </a:ext>
            </a:extLst>
          </p:cNvPr>
          <p:cNvSpPr txBox="1"/>
          <p:nvPr/>
        </p:nvSpPr>
        <p:spPr>
          <a:xfrm>
            <a:off x="7385956" y="5419946"/>
            <a:ext cx="2075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Dataset from Kaggle</a:t>
            </a:r>
          </a:p>
          <a:p>
            <a:r>
              <a:rPr lang="en-IN" dirty="0">
                <a:hlinkClick r:id="rId3"/>
              </a:rPr>
              <a:t>Dataset Link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C63C1D-25B5-F7D4-909B-81A548FAB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8" y="1127616"/>
            <a:ext cx="3641898" cy="4386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9C187-B22F-7775-9BB6-3D8B33505C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0"/>
            <a:ext cx="1719943" cy="7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0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4C2B7-D97A-460F-A858-02BED3E5F91C}"/>
              </a:ext>
            </a:extLst>
          </p:cNvPr>
          <p:cNvSpPr txBox="1"/>
          <p:nvPr/>
        </p:nvSpPr>
        <p:spPr>
          <a:xfrm>
            <a:off x="968188" y="80333"/>
            <a:ext cx="101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URL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1359C-34E6-FB91-2F71-853783AF7376}"/>
              </a:ext>
            </a:extLst>
          </p:cNvPr>
          <p:cNvSpPr txBox="1"/>
          <p:nvPr/>
        </p:nvSpPr>
        <p:spPr>
          <a:xfrm>
            <a:off x="1317172" y="1176091"/>
            <a:ext cx="3674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Georgia" panose="02040502050405020303" pitchFamily="18" charset="0"/>
              </a:rPr>
              <a:t>LEXICAL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51AF26-DEE0-FC51-9B20-D80B1A8C0698}"/>
              </a:ext>
            </a:extLst>
          </p:cNvPr>
          <p:cNvSpPr txBox="1"/>
          <p:nvPr/>
        </p:nvSpPr>
        <p:spPr>
          <a:xfrm>
            <a:off x="1551214" y="5096780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Using LSTM &amp; CNN</a:t>
            </a:r>
          </a:p>
          <a:p>
            <a:r>
              <a:rPr lang="en-IN" dirty="0"/>
              <a:t>Accuracy of 98.1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A6144A-6A8E-11F5-A8E0-AC9D7BC3C27B}"/>
              </a:ext>
            </a:extLst>
          </p:cNvPr>
          <p:cNvSpPr txBox="1"/>
          <p:nvPr/>
        </p:nvSpPr>
        <p:spPr>
          <a:xfrm>
            <a:off x="7385956" y="5419946"/>
            <a:ext cx="3601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Customized dataset from </a:t>
            </a:r>
            <a:r>
              <a:rPr lang="en-IN" dirty="0" err="1"/>
              <a:t>Phishtank</a:t>
            </a:r>
            <a:r>
              <a:rPr lang="en-IN" dirty="0"/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8C4AD1-05DC-82C1-E338-E30C15091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9" y="3363450"/>
            <a:ext cx="6099403" cy="1173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69456A-4BB1-FDEC-26BD-B5E1FC04AC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9" t="13532" r="36468" b="5713"/>
          <a:stretch/>
        </p:blipFill>
        <p:spPr>
          <a:xfrm>
            <a:off x="6767351" y="2726575"/>
            <a:ext cx="4150031" cy="1810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08588C-5B0E-32B7-A5E0-D7A5A52DF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0"/>
            <a:ext cx="1719943" cy="7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0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4C2B7-D97A-460F-A858-02BED3E5F91C}"/>
              </a:ext>
            </a:extLst>
          </p:cNvPr>
          <p:cNvSpPr txBox="1"/>
          <p:nvPr/>
        </p:nvSpPr>
        <p:spPr>
          <a:xfrm>
            <a:off x="968188" y="80333"/>
            <a:ext cx="101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URL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1359C-34E6-FB91-2F71-853783AF7376}"/>
              </a:ext>
            </a:extLst>
          </p:cNvPr>
          <p:cNvSpPr txBox="1"/>
          <p:nvPr/>
        </p:nvSpPr>
        <p:spPr>
          <a:xfrm>
            <a:off x="1317172" y="1176091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Georgia" panose="02040502050405020303" pitchFamily="18" charset="0"/>
              </a:rPr>
              <a:t>HOST BASED FEATURES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94B273-2425-B136-6D32-EF5BB4D716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t="19333" r="5198" b="13167"/>
          <a:stretch/>
        </p:blipFill>
        <p:spPr>
          <a:xfrm>
            <a:off x="908316" y="2301828"/>
            <a:ext cx="6147373" cy="25749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51AF26-DEE0-FC51-9B20-D80B1A8C0698}"/>
              </a:ext>
            </a:extLst>
          </p:cNvPr>
          <p:cNvSpPr txBox="1"/>
          <p:nvPr/>
        </p:nvSpPr>
        <p:spPr>
          <a:xfrm>
            <a:off x="7725167" y="2420432"/>
            <a:ext cx="291458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Whois</a:t>
            </a:r>
            <a:r>
              <a:rPr lang="en-IN" dirty="0"/>
              <a:t> lookup API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Domain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Creation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Expiration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Country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55EAC0-3544-C04D-EF85-7D8B078A5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0"/>
            <a:ext cx="1719943" cy="7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79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4C2B7-D97A-460F-A858-02BED3E5F91C}"/>
              </a:ext>
            </a:extLst>
          </p:cNvPr>
          <p:cNvSpPr txBox="1"/>
          <p:nvPr/>
        </p:nvSpPr>
        <p:spPr>
          <a:xfrm>
            <a:off x="968188" y="80333"/>
            <a:ext cx="101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Working of Extension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55EAC0-3544-C04D-EF85-7D8B078A5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0"/>
            <a:ext cx="1719943" cy="782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5DACA1-9A41-5282-0A0C-4CE73D06E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8"/>
          <a:stretch/>
        </p:blipFill>
        <p:spPr>
          <a:xfrm>
            <a:off x="-176969" y="1556296"/>
            <a:ext cx="5754585" cy="3745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A54BE-18A5-2C6B-E3BF-8EBAE6961AF8}"/>
              </a:ext>
            </a:extLst>
          </p:cNvPr>
          <p:cNvSpPr txBox="1"/>
          <p:nvPr/>
        </p:nvSpPr>
        <p:spPr>
          <a:xfrm>
            <a:off x="1670957" y="5715001"/>
            <a:ext cx="3187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selects the required Emails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6E38B2-5BCA-0FC0-38B8-3717B5850E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8"/>
          <a:stretch/>
        </p:blipFill>
        <p:spPr>
          <a:xfrm>
            <a:off x="6417127" y="1496063"/>
            <a:ext cx="5900057" cy="3865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B0DD04-DA0D-3278-4397-5D81B0BD85BE}"/>
              </a:ext>
            </a:extLst>
          </p:cNvPr>
          <p:cNvSpPr txBox="1"/>
          <p:nvPr/>
        </p:nvSpPr>
        <p:spPr>
          <a:xfrm>
            <a:off x="7658100" y="5715001"/>
            <a:ext cx="356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Shows if the email is Phishing or not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EE19B6-E3CF-0C6C-C6F5-DCA281B1810B}"/>
              </a:ext>
            </a:extLst>
          </p:cNvPr>
          <p:cNvCxnSpPr/>
          <p:nvPr/>
        </p:nvCxnSpPr>
        <p:spPr>
          <a:xfrm>
            <a:off x="5682343" y="3428999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186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4C2B7-D97A-460F-A858-02BED3E5F91C}"/>
              </a:ext>
            </a:extLst>
          </p:cNvPr>
          <p:cNvSpPr txBox="1"/>
          <p:nvPr/>
        </p:nvSpPr>
        <p:spPr>
          <a:xfrm>
            <a:off x="968188" y="80333"/>
            <a:ext cx="101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Working of Website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55EAC0-3544-C04D-EF85-7D8B078A5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0"/>
            <a:ext cx="1719943" cy="782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E876B0-3625-FC63-EC08-F5DEC7621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848" y="1689402"/>
            <a:ext cx="6637809" cy="36189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209387-3425-C541-8F68-56578E7AE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418" y="1751802"/>
            <a:ext cx="6243289" cy="34941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B987B8-C09F-B64E-8546-0D84927CB7A3}"/>
              </a:ext>
            </a:extLst>
          </p:cNvPr>
          <p:cNvSpPr txBox="1"/>
          <p:nvPr/>
        </p:nvSpPr>
        <p:spPr>
          <a:xfrm>
            <a:off x="1714500" y="5872843"/>
            <a:ext cx="21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Enters the input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9ECBC2-BEFA-5E1B-E6F2-A0D89D34802D}"/>
              </a:ext>
            </a:extLst>
          </p:cNvPr>
          <p:cNvSpPr txBox="1"/>
          <p:nvPr/>
        </p:nvSpPr>
        <p:spPr>
          <a:xfrm>
            <a:off x="7848898" y="5595844"/>
            <a:ext cx="2902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Shows if it is safe or phishing along with </a:t>
            </a:r>
            <a:r>
              <a:rPr lang="en-US" dirty="0" err="1"/>
              <a:t>whois</a:t>
            </a:r>
            <a:r>
              <a:rPr lang="en-US" dirty="0"/>
              <a:t> information</a:t>
            </a:r>
            <a:endParaRPr lang="en-IN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40FC79-D499-A30B-43D2-6D4C4A09FFDD}"/>
              </a:ext>
            </a:extLst>
          </p:cNvPr>
          <p:cNvCxnSpPr/>
          <p:nvPr/>
        </p:nvCxnSpPr>
        <p:spPr>
          <a:xfrm>
            <a:off x="5974080" y="3158836"/>
            <a:ext cx="487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65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61F8A0-3592-41C8-B562-DD3D89FB7B4E}"/>
              </a:ext>
            </a:extLst>
          </p:cNvPr>
          <p:cNvGrpSpPr/>
          <p:nvPr/>
        </p:nvGrpSpPr>
        <p:grpSpPr>
          <a:xfrm>
            <a:off x="519680" y="1749144"/>
            <a:ext cx="11158661" cy="4478022"/>
            <a:chOff x="519680" y="1561253"/>
            <a:chExt cx="11158661" cy="447802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255CDD9-9F3E-40D3-B5B2-8B34F7678A5E}"/>
                </a:ext>
              </a:extLst>
            </p:cNvPr>
            <p:cNvGrpSpPr/>
            <p:nvPr/>
          </p:nvGrpSpPr>
          <p:grpSpPr>
            <a:xfrm>
              <a:off x="519680" y="2744772"/>
              <a:ext cx="11152640" cy="1591743"/>
              <a:chOff x="306192" y="2727187"/>
              <a:chExt cx="11152640" cy="159174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E7ABCF6-6113-4DF3-AC0A-5548DD5B2C76}"/>
                  </a:ext>
                </a:extLst>
              </p:cNvPr>
              <p:cNvGrpSpPr/>
              <p:nvPr/>
            </p:nvGrpSpPr>
            <p:grpSpPr>
              <a:xfrm>
                <a:off x="306192" y="2727187"/>
                <a:ext cx="2956095" cy="1591743"/>
                <a:chOff x="927100" y="1866900"/>
                <a:chExt cx="3632200" cy="1955800"/>
              </a:xfrm>
            </p:grpSpPr>
            <p:sp>
              <p:nvSpPr>
                <p:cNvPr id="12" name="Block Arc 11">
                  <a:extLst>
                    <a:ext uri="{FF2B5EF4-FFF2-40B4-BE49-F238E27FC236}">
                      <a16:creationId xmlns:a16="http://schemas.microsoft.com/office/drawing/2014/main" id="{C2478201-3E6E-4A57-8A28-3EBAF2CB865B}"/>
                    </a:ext>
                  </a:extLst>
                </p:cNvPr>
                <p:cNvSpPr/>
                <p:nvPr/>
              </p:nvSpPr>
              <p:spPr>
                <a:xfrm>
                  <a:off x="927100" y="1866900"/>
                  <a:ext cx="1955800" cy="1955800"/>
                </a:xfrm>
                <a:prstGeom prst="blockArc">
                  <a:avLst>
                    <a:gd name="adj1" fmla="val 10800000"/>
                    <a:gd name="adj2" fmla="val 0"/>
                    <a:gd name="adj3" fmla="val 13961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Block Arc 94">
                  <a:extLst>
                    <a:ext uri="{FF2B5EF4-FFF2-40B4-BE49-F238E27FC236}">
                      <a16:creationId xmlns:a16="http://schemas.microsoft.com/office/drawing/2014/main" id="{1B9D854B-09EC-47D1-9880-0CB6715EF068}"/>
                    </a:ext>
                  </a:extLst>
                </p:cNvPr>
                <p:cNvSpPr/>
                <p:nvPr/>
              </p:nvSpPr>
              <p:spPr>
                <a:xfrm flipV="1">
                  <a:off x="2603500" y="1866900"/>
                  <a:ext cx="1955800" cy="1955800"/>
                </a:xfrm>
                <a:prstGeom prst="blockArc">
                  <a:avLst>
                    <a:gd name="adj1" fmla="val 10800000"/>
                    <a:gd name="adj2" fmla="val 0"/>
                    <a:gd name="adj3" fmla="val 1396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3585A57-7AA1-4FB1-9070-72674A98EB1A}"/>
                  </a:ext>
                </a:extLst>
              </p:cNvPr>
              <p:cNvGrpSpPr/>
              <p:nvPr/>
            </p:nvGrpSpPr>
            <p:grpSpPr>
              <a:xfrm>
                <a:off x="3039265" y="2727187"/>
                <a:ext cx="2956095" cy="1591743"/>
                <a:chOff x="927100" y="1866900"/>
                <a:chExt cx="3632200" cy="1955800"/>
              </a:xfrm>
            </p:grpSpPr>
            <p:sp>
              <p:nvSpPr>
                <p:cNvPr id="98" name="Block Arc 97">
                  <a:extLst>
                    <a:ext uri="{FF2B5EF4-FFF2-40B4-BE49-F238E27FC236}">
                      <a16:creationId xmlns:a16="http://schemas.microsoft.com/office/drawing/2014/main" id="{D12055C6-669C-465B-8A8C-5FB286FFE18B}"/>
                    </a:ext>
                  </a:extLst>
                </p:cNvPr>
                <p:cNvSpPr/>
                <p:nvPr/>
              </p:nvSpPr>
              <p:spPr>
                <a:xfrm>
                  <a:off x="927100" y="1866900"/>
                  <a:ext cx="1955800" cy="1955800"/>
                </a:xfrm>
                <a:prstGeom prst="blockArc">
                  <a:avLst>
                    <a:gd name="adj1" fmla="val 10800000"/>
                    <a:gd name="adj2" fmla="val 0"/>
                    <a:gd name="adj3" fmla="val 13961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Block Arc 98">
                  <a:extLst>
                    <a:ext uri="{FF2B5EF4-FFF2-40B4-BE49-F238E27FC236}">
                      <a16:creationId xmlns:a16="http://schemas.microsoft.com/office/drawing/2014/main" id="{CB4AF342-A6A9-4939-AFED-BE52A562665F}"/>
                    </a:ext>
                  </a:extLst>
                </p:cNvPr>
                <p:cNvSpPr/>
                <p:nvPr/>
              </p:nvSpPr>
              <p:spPr>
                <a:xfrm flipV="1">
                  <a:off x="2603500" y="1866900"/>
                  <a:ext cx="1955800" cy="1955800"/>
                </a:xfrm>
                <a:prstGeom prst="blockArc">
                  <a:avLst>
                    <a:gd name="adj1" fmla="val 10800000"/>
                    <a:gd name="adj2" fmla="val 0"/>
                    <a:gd name="adj3" fmla="val 13961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97E2F80-7C32-44BE-A893-E2977AC06CDB}"/>
                  </a:ext>
                </a:extLst>
              </p:cNvPr>
              <p:cNvGrpSpPr/>
              <p:nvPr/>
            </p:nvGrpSpPr>
            <p:grpSpPr>
              <a:xfrm>
                <a:off x="694239" y="3117418"/>
                <a:ext cx="811279" cy="811279"/>
                <a:chOff x="3950239" y="1699466"/>
                <a:chExt cx="1100399" cy="1100399"/>
              </a:xfrm>
              <a:effectLst/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84A4A36F-ABF8-45A7-AAC7-8FCD19B98E83}"/>
                    </a:ext>
                  </a:extLst>
                </p:cNvPr>
                <p:cNvSpPr/>
                <p:nvPr/>
              </p:nvSpPr>
              <p:spPr>
                <a:xfrm>
                  <a:off x="3950239" y="1699466"/>
                  <a:ext cx="1100399" cy="110039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006A4443-B427-416C-8407-BE6A5854CB2A}"/>
                    </a:ext>
                  </a:extLst>
                </p:cNvPr>
                <p:cNvSpPr/>
                <p:nvPr/>
              </p:nvSpPr>
              <p:spPr>
                <a:xfrm>
                  <a:off x="4068474" y="1817701"/>
                  <a:ext cx="863928" cy="8639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943D6430-8C52-42DA-A33B-8034BD420A27}"/>
                  </a:ext>
                </a:extLst>
              </p:cNvPr>
              <p:cNvGrpSpPr/>
              <p:nvPr/>
            </p:nvGrpSpPr>
            <p:grpSpPr>
              <a:xfrm>
                <a:off x="2065278" y="3117418"/>
                <a:ext cx="811279" cy="811279"/>
                <a:chOff x="3950239" y="1699466"/>
                <a:chExt cx="1100399" cy="1100399"/>
              </a:xfrm>
              <a:effectLst/>
            </p:grpSpPr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C5AAF082-3723-40D6-B463-63A58F5E50E1}"/>
                    </a:ext>
                  </a:extLst>
                </p:cNvPr>
                <p:cNvSpPr/>
                <p:nvPr/>
              </p:nvSpPr>
              <p:spPr>
                <a:xfrm>
                  <a:off x="3950239" y="1699466"/>
                  <a:ext cx="1100399" cy="110039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A1C3DB5E-F51F-4119-BD2F-E8700111D3EB}"/>
                    </a:ext>
                  </a:extLst>
                </p:cNvPr>
                <p:cNvSpPr/>
                <p:nvPr/>
              </p:nvSpPr>
              <p:spPr>
                <a:xfrm>
                  <a:off x="4068474" y="1817701"/>
                  <a:ext cx="863928" cy="8639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59FA4C51-AABC-4010-A691-31C945311ABD}"/>
                  </a:ext>
                </a:extLst>
              </p:cNvPr>
              <p:cNvGrpSpPr/>
              <p:nvPr/>
            </p:nvGrpSpPr>
            <p:grpSpPr>
              <a:xfrm>
                <a:off x="3426153" y="3117418"/>
                <a:ext cx="811279" cy="811279"/>
                <a:chOff x="3950239" y="1699466"/>
                <a:chExt cx="1100399" cy="1100399"/>
              </a:xfrm>
              <a:effectLst/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26DAC4D9-231D-4A7F-B0BD-8B1CC6106473}"/>
                    </a:ext>
                  </a:extLst>
                </p:cNvPr>
                <p:cNvSpPr/>
                <p:nvPr/>
              </p:nvSpPr>
              <p:spPr>
                <a:xfrm>
                  <a:off x="3950239" y="1699466"/>
                  <a:ext cx="1100399" cy="1100399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3082B4FF-15ED-4418-B3AB-BC1226CFD431}"/>
                    </a:ext>
                  </a:extLst>
                </p:cNvPr>
                <p:cNvSpPr/>
                <p:nvPr/>
              </p:nvSpPr>
              <p:spPr>
                <a:xfrm>
                  <a:off x="4068474" y="1817701"/>
                  <a:ext cx="863928" cy="8639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D720B93D-B3C3-4BF3-989E-845194E878A3}"/>
                  </a:ext>
                </a:extLst>
              </p:cNvPr>
              <p:cNvGrpSpPr/>
              <p:nvPr/>
            </p:nvGrpSpPr>
            <p:grpSpPr>
              <a:xfrm>
                <a:off x="4797192" y="3117418"/>
                <a:ext cx="811279" cy="811279"/>
                <a:chOff x="3950239" y="1699466"/>
                <a:chExt cx="1100399" cy="1100399"/>
              </a:xfrm>
              <a:effectLst/>
            </p:grpSpPr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7C2F17F1-5990-4B74-9B7F-9D7A903BB3B0}"/>
                    </a:ext>
                  </a:extLst>
                </p:cNvPr>
                <p:cNvSpPr/>
                <p:nvPr/>
              </p:nvSpPr>
              <p:spPr>
                <a:xfrm>
                  <a:off x="3950239" y="1699466"/>
                  <a:ext cx="1100399" cy="110039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39A3B295-6DA4-4A87-829B-35709A450D6C}"/>
                    </a:ext>
                  </a:extLst>
                </p:cNvPr>
                <p:cNvSpPr/>
                <p:nvPr/>
              </p:nvSpPr>
              <p:spPr>
                <a:xfrm>
                  <a:off x="4068474" y="1817701"/>
                  <a:ext cx="863928" cy="8639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3610518-684C-4507-9941-660C6AF953DC}"/>
                  </a:ext>
                </a:extLst>
              </p:cNvPr>
              <p:cNvGrpSpPr/>
              <p:nvPr/>
            </p:nvGrpSpPr>
            <p:grpSpPr>
              <a:xfrm>
                <a:off x="5772339" y="2727187"/>
                <a:ext cx="2956095" cy="1591743"/>
                <a:chOff x="5772339" y="2727187"/>
                <a:chExt cx="2956095" cy="1591743"/>
              </a:xfrm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85088383-7EAC-428C-83D0-B5DC4ED81165}"/>
                    </a:ext>
                  </a:extLst>
                </p:cNvPr>
                <p:cNvGrpSpPr/>
                <p:nvPr/>
              </p:nvGrpSpPr>
              <p:grpSpPr>
                <a:xfrm>
                  <a:off x="5772339" y="2727187"/>
                  <a:ext cx="2956095" cy="1591743"/>
                  <a:chOff x="927100" y="1866900"/>
                  <a:chExt cx="3632200" cy="1955800"/>
                </a:xfrm>
              </p:grpSpPr>
              <p:sp>
                <p:nvSpPr>
                  <p:cNvPr id="101" name="Block Arc 100">
                    <a:extLst>
                      <a:ext uri="{FF2B5EF4-FFF2-40B4-BE49-F238E27FC236}">
                        <a16:creationId xmlns:a16="http://schemas.microsoft.com/office/drawing/2014/main" id="{DDD0B83A-A21D-4620-B630-E028E141597F}"/>
                      </a:ext>
                    </a:extLst>
                  </p:cNvPr>
                  <p:cNvSpPr/>
                  <p:nvPr/>
                </p:nvSpPr>
                <p:spPr>
                  <a:xfrm>
                    <a:off x="927100" y="1866900"/>
                    <a:ext cx="1955800" cy="1955800"/>
                  </a:xfrm>
                  <a:prstGeom prst="blockArc">
                    <a:avLst>
                      <a:gd name="adj1" fmla="val 10800000"/>
                      <a:gd name="adj2" fmla="val 0"/>
                      <a:gd name="adj3" fmla="val 13961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" name="Block Arc 101">
                    <a:extLst>
                      <a:ext uri="{FF2B5EF4-FFF2-40B4-BE49-F238E27FC236}">
                        <a16:creationId xmlns:a16="http://schemas.microsoft.com/office/drawing/2014/main" id="{44F5842C-FA85-4560-8D56-89D3518FAB2E}"/>
                      </a:ext>
                    </a:extLst>
                  </p:cNvPr>
                  <p:cNvSpPr/>
                  <p:nvPr/>
                </p:nvSpPr>
                <p:spPr>
                  <a:xfrm flipV="1">
                    <a:off x="2603500" y="1866900"/>
                    <a:ext cx="1955800" cy="1955800"/>
                  </a:xfrm>
                  <a:prstGeom prst="blockArc">
                    <a:avLst>
                      <a:gd name="adj1" fmla="val 10800000"/>
                      <a:gd name="adj2" fmla="val 0"/>
                      <a:gd name="adj3" fmla="val 13961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86452CF9-68B8-444D-9A17-E1AC30B74200}"/>
                    </a:ext>
                  </a:extLst>
                </p:cNvPr>
                <p:cNvGrpSpPr/>
                <p:nvPr/>
              </p:nvGrpSpPr>
              <p:grpSpPr>
                <a:xfrm>
                  <a:off x="6156731" y="3117418"/>
                  <a:ext cx="811279" cy="811279"/>
                  <a:chOff x="3950239" y="1699466"/>
                  <a:chExt cx="1100399" cy="1100399"/>
                </a:xfrm>
                <a:effectLst/>
              </p:grpSpPr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0717BCA6-0E85-4EBB-8ECB-507DC7D9ABBF}"/>
                      </a:ext>
                    </a:extLst>
                  </p:cNvPr>
                  <p:cNvSpPr/>
                  <p:nvPr/>
                </p:nvSpPr>
                <p:spPr>
                  <a:xfrm>
                    <a:off x="3950239" y="1699466"/>
                    <a:ext cx="1100399" cy="1100399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000" dirty="0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D4B2FAE8-B82F-4E86-AFE0-01290C876455}"/>
                      </a:ext>
                    </a:extLst>
                  </p:cNvPr>
                  <p:cNvSpPr/>
                  <p:nvPr/>
                </p:nvSpPr>
                <p:spPr>
                  <a:xfrm>
                    <a:off x="4068474" y="1817701"/>
                    <a:ext cx="863928" cy="86392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D0EA0157-30DF-4358-BFA9-2951DBDCD480}"/>
                    </a:ext>
                  </a:extLst>
                </p:cNvPr>
                <p:cNvGrpSpPr/>
                <p:nvPr/>
              </p:nvGrpSpPr>
              <p:grpSpPr>
                <a:xfrm>
                  <a:off x="7527770" y="3117418"/>
                  <a:ext cx="811279" cy="811279"/>
                  <a:chOff x="3950239" y="1699466"/>
                  <a:chExt cx="1100399" cy="1100399"/>
                </a:xfrm>
                <a:effectLst/>
              </p:grpSpPr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C0858F51-3052-4ADB-BB0A-B866E43856AD}"/>
                      </a:ext>
                    </a:extLst>
                  </p:cNvPr>
                  <p:cNvSpPr/>
                  <p:nvPr/>
                </p:nvSpPr>
                <p:spPr>
                  <a:xfrm>
                    <a:off x="3950239" y="1699466"/>
                    <a:ext cx="1100399" cy="110039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000" dirty="0"/>
                  </a:p>
                </p:txBody>
              </p:sp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E6A13E9C-7D68-445C-8026-D8E99DC62784}"/>
                      </a:ext>
                    </a:extLst>
                  </p:cNvPr>
                  <p:cNvSpPr/>
                  <p:nvPr/>
                </p:nvSpPr>
                <p:spPr>
                  <a:xfrm>
                    <a:off x="4068474" y="1817701"/>
                    <a:ext cx="863928" cy="86392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FC5A707-B203-4412-AC5D-FBA197B7A841}"/>
                  </a:ext>
                </a:extLst>
              </p:cNvPr>
              <p:cNvGrpSpPr/>
              <p:nvPr/>
            </p:nvGrpSpPr>
            <p:grpSpPr>
              <a:xfrm>
                <a:off x="8502737" y="2727187"/>
                <a:ext cx="2956095" cy="1591743"/>
                <a:chOff x="5772339" y="2727187"/>
                <a:chExt cx="2956095" cy="1591743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D219743-BEE9-4520-9E32-2B7009EF6826}"/>
                    </a:ext>
                  </a:extLst>
                </p:cNvPr>
                <p:cNvGrpSpPr/>
                <p:nvPr/>
              </p:nvGrpSpPr>
              <p:grpSpPr>
                <a:xfrm>
                  <a:off x="5772339" y="2727187"/>
                  <a:ext cx="2956095" cy="1591743"/>
                  <a:chOff x="927100" y="1866900"/>
                  <a:chExt cx="3632200" cy="1955800"/>
                </a:xfrm>
              </p:grpSpPr>
              <p:sp>
                <p:nvSpPr>
                  <p:cNvPr id="72" name="Block Arc 71">
                    <a:extLst>
                      <a:ext uri="{FF2B5EF4-FFF2-40B4-BE49-F238E27FC236}">
                        <a16:creationId xmlns:a16="http://schemas.microsoft.com/office/drawing/2014/main" id="{E0DE4CF6-239F-4245-BA80-8A6DDEACE6EF}"/>
                      </a:ext>
                    </a:extLst>
                  </p:cNvPr>
                  <p:cNvSpPr/>
                  <p:nvPr/>
                </p:nvSpPr>
                <p:spPr>
                  <a:xfrm>
                    <a:off x="927100" y="1866900"/>
                    <a:ext cx="1955800" cy="1955800"/>
                  </a:xfrm>
                  <a:prstGeom prst="blockArc">
                    <a:avLst>
                      <a:gd name="adj1" fmla="val 10800000"/>
                      <a:gd name="adj2" fmla="val 0"/>
                      <a:gd name="adj3" fmla="val 13961"/>
                    </a:avLst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" name="Block Arc 72">
                    <a:extLst>
                      <a:ext uri="{FF2B5EF4-FFF2-40B4-BE49-F238E27FC236}">
                        <a16:creationId xmlns:a16="http://schemas.microsoft.com/office/drawing/2014/main" id="{E176D189-A86B-41F8-B542-C62D91624741}"/>
                      </a:ext>
                    </a:extLst>
                  </p:cNvPr>
                  <p:cNvSpPr/>
                  <p:nvPr/>
                </p:nvSpPr>
                <p:spPr>
                  <a:xfrm flipV="1">
                    <a:off x="2603500" y="1866900"/>
                    <a:ext cx="1955800" cy="1955800"/>
                  </a:xfrm>
                  <a:prstGeom prst="blockArc">
                    <a:avLst>
                      <a:gd name="adj1" fmla="val 10800000"/>
                      <a:gd name="adj2" fmla="val 0"/>
                      <a:gd name="adj3" fmla="val 13961"/>
                    </a:avLst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09F27A6A-F70E-4002-86BB-AD2708CD401A}"/>
                    </a:ext>
                  </a:extLst>
                </p:cNvPr>
                <p:cNvGrpSpPr/>
                <p:nvPr/>
              </p:nvGrpSpPr>
              <p:grpSpPr>
                <a:xfrm>
                  <a:off x="6156731" y="3117418"/>
                  <a:ext cx="811279" cy="811279"/>
                  <a:chOff x="3950239" y="1699466"/>
                  <a:chExt cx="1100399" cy="1100399"/>
                </a:xfrm>
                <a:effectLst/>
              </p:grpSpPr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1726204-44F5-4612-BD90-98A4DE4D2FF1}"/>
                      </a:ext>
                    </a:extLst>
                  </p:cNvPr>
                  <p:cNvSpPr/>
                  <p:nvPr/>
                </p:nvSpPr>
                <p:spPr>
                  <a:xfrm>
                    <a:off x="3950239" y="1699466"/>
                    <a:ext cx="1100399" cy="110039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000" dirty="0"/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82D1226C-8453-477B-8052-6D32E2A12DC2}"/>
                      </a:ext>
                    </a:extLst>
                  </p:cNvPr>
                  <p:cNvSpPr/>
                  <p:nvPr/>
                </p:nvSpPr>
                <p:spPr>
                  <a:xfrm>
                    <a:off x="4068474" y="1817701"/>
                    <a:ext cx="863928" cy="86392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945E6712-564D-40C3-A4B7-7A31082B166F}"/>
                    </a:ext>
                  </a:extLst>
                </p:cNvPr>
                <p:cNvGrpSpPr/>
                <p:nvPr/>
              </p:nvGrpSpPr>
              <p:grpSpPr>
                <a:xfrm>
                  <a:off x="7527770" y="3117418"/>
                  <a:ext cx="811279" cy="811279"/>
                  <a:chOff x="3950239" y="1699466"/>
                  <a:chExt cx="1100399" cy="1100399"/>
                </a:xfrm>
                <a:effectLst/>
              </p:grpSpPr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DA97E59C-89EC-4463-91A2-B6B92AF55967}"/>
                      </a:ext>
                    </a:extLst>
                  </p:cNvPr>
                  <p:cNvSpPr/>
                  <p:nvPr/>
                </p:nvSpPr>
                <p:spPr>
                  <a:xfrm>
                    <a:off x="3950239" y="1699466"/>
                    <a:ext cx="1100399" cy="1100399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000" dirty="0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95EA9623-02E1-4B7D-9061-3423BBAB86FB}"/>
                      </a:ext>
                    </a:extLst>
                  </p:cNvPr>
                  <p:cNvSpPr/>
                  <p:nvPr/>
                </p:nvSpPr>
                <p:spPr>
                  <a:xfrm>
                    <a:off x="4068474" y="1817701"/>
                    <a:ext cx="863928" cy="86392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632304-93DA-45F8-A2AC-C6706836AEC5}"/>
                </a:ext>
              </a:extLst>
            </p:cNvPr>
            <p:cNvGrpSpPr/>
            <p:nvPr/>
          </p:nvGrpSpPr>
          <p:grpSpPr>
            <a:xfrm>
              <a:off x="519680" y="4781768"/>
              <a:ext cx="1591743" cy="799821"/>
              <a:chOff x="429426" y="4352023"/>
              <a:chExt cx="1681998" cy="799821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989233F-F89D-4FA9-9AEE-3F3CF05BA507}"/>
                  </a:ext>
                </a:extLst>
              </p:cNvPr>
              <p:cNvSpPr txBox="1"/>
              <p:nvPr/>
            </p:nvSpPr>
            <p:spPr>
              <a:xfrm>
                <a:off x="429426" y="4628624"/>
                <a:ext cx="16819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400" dirty="0">
                    <a:latin typeface="Georgia Pro Light" panose="02040302050405020303" pitchFamily="18" charset="0"/>
                  </a:rPr>
                  <a:t>Easy to use </a:t>
                </a:r>
                <a:r>
                  <a:rPr lang="en-US" sz="1400" b="1" dirty="0">
                    <a:latin typeface="Georgia Pro Light" panose="02040302050405020303" pitchFamily="18" charset="0"/>
                  </a:rPr>
                  <a:t>extension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797F50C-C4A4-4BBC-9D42-CB45087154D3}"/>
                  </a:ext>
                </a:extLst>
              </p:cNvPr>
              <p:cNvSpPr txBox="1"/>
              <p:nvPr/>
            </p:nvSpPr>
            <p:spPr>
              <a:xfrm>
                <a:off x="429426" y="4352023"/>
                <a:ext cx="16819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400" b="1" dirty="0">
                    <a:solidFill>
                      <a:schemeClr val="accent1"/>
                    </a:solidFill>
                    <a:latin typeface="Georgia" panose="02040502050405020303" pitchFamily="18" charset="0"/>
                  </a:rPr>
                  <a:t>User friendly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F835581-18C3-4103-ACF1-59A8F7191673}"/>
                </a:ext>
              </a:extLst>
            </p:cNvPr>
            <p:cNvGrpSpPr/>
            <p:nvPr/>
          </p:nvGrpSpPr>
          <p:grpSpPr>
            <a:xfrm>
              <a:off x="3249408" y="4781768"/>
              <a:ext cx="1612980" cy="830997"/>
              <a:chOff x="429426" y="4352023"/>
              <a:chExt cx="1704439" cy="830997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795F332-92E4-4BE4-A106-3832A3D85473}"/>
                  </a:ext>
                </a:extLst>
              </p:cNvPr>
              <p:cNvSpPr txBox="1"/>
              <p:nvPr/>
            </p:nvSpPr>
            <p:spPr>
              <a:xfrm>
                <a:off x="451867" y="4659800"/>
                <a:ext cx="16819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400" dirty="0">
                    <a:latin typeface="Georgia Pro Light" panose="02040302050405020303" pitchFamily="18" charset="0"/>
                  </a:rPr>
                  <a:t>Works on both emails and URLs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0BCA36C-556D-461D-8128-1D74C7BF3095}"/>
                  </a:ext>
                </a:extLst>
              </p:cNvPr>
              <p:cNvSpPr txBox="1"/>
              <p:nvPr/>
            </p:nvSpPr>
            <p:spPr>
              <a:xfrm>
                <a:off x="429426" y="4352023"/>
                <a:ext cx="16819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400" b="1" dirty="0">
                    <a:solidFill>
                      <a:schemeClr val="accent3"/>
                    </a:solidFill>
                    <a:latin typeface="Georgia" panose="02040502050405020303" pitchFamily="18" charset="0"/>
                  </a:rPr>
                  <a:t>Detection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FA36289-0683-42B4-8338-34BD2ABB9223}"/>
                </a:ext>
              </a:extLst>
            </p:cNvPr>
            <p:cNvGrpSpPr/>
            <p:nvPr/>
          </p:nvGrpSpPr>
          <p:grpSpPr>
            <a:xfrm>
              <a:off x="5821959" y="4777391"/>
              <a:ext cx="2131728" cy="1261884"/>
              <a:chOff x="256266" y="4347646"/>
              <a:chExt cx="2252601" cy="1261884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3B70F9E-BA45-47F4-9F09-E0B9E7340FBF}"/>
                  </a:ext>
                </a:extLst>
              </p:cNvPr>
              <p:cNvSpPr txBox="1"/>
              <p:nvPr/>
            </p:nvSpPr>
            <p:spPr>
              <a:xfrm>
                <a:off x="406984" y="4655423"/>
                <a:ext cx="210188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400" dirty="0">
                    <a:latin typeface="Georgia Pro Light" panose="02040302050405020303" pitchFamily="18" charset="0"/>
                  </a:rPr>
                  <a:t>Increases the likelihood of a better structure using a multi model system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F98B45-E283-4C55-A12E-8AA16A7F7D2A}"/>
                  </a:ext>
                </a:extLst>
              </p:cNvPr>
              <p:cNvSpPr txBox="1"/>
              <p:nvPr/>
            </p:nvSpPr>
            <p:spPr>
              <a:xfrm>
                <a:off x="256266" y="4347646"/>
                <a:ext cx="21869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400" b="1" dirty="0">
                    <a:solidFill>
                      <a:schemeClr val="accent5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Optimal efficiency 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65A0864-F6BA-4D94-9405-BA9BFDA7550B}"/>
                </a:ext>
              </a:extLst>
            </p:cNvPr>
            <p:cNvGrpSpPr/>
            <p:nvPr/>
          </p:nvGrpSpPr>
          <p:grpSpPr>
            <a:xfrm>
              <a:off x="8715555" y="4781768"/>
              <a:ext cx="1591743" cy="1230708"/>
              <a:chOff x="429426" y="4352023"/>
              <a:chExt cx="1681998" cy="1230708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B3F5DB9-552B-4AFA-A18F-F538C0F045E9}"/>
                  </a:ext>
                </a:extLst>
              </p:cNvPr>
              <p:cNvSpPr txBox="1"/>
              <p:nvPr/>
            </p:nvSpPr>
            <p:spPr>
              <a:xfrm>
                <a:off x="429426" y="4628624"/>
                <a:ext cx="168199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400" dirty="0">
                    <a:latin typeface="Georgia Pro Light" panose="02040302050405020303" pitchFamily="18" charset="0"/>
                  </a:rPr>
                  <a:t>Good accuracy model for correct detection of Phishing attacks 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94246C6-42C3-43E3-B3A5-A72787A2A963}"/>
                  </a:ext>
                </a:extLst>
              </p:cNvPr>
              <p:cNvSpPr txBox="1"/>
              <p:nvPr/>
            </p:nvSpPr>
            <p:spPr>
              <a:xfrm>
                <a:off x="429426" y="4352023"/>
                <a:ext cx="16819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400" b="1" dirty="0">
                    <a:solidFill>
                      <a:schemeClr val="tx2"/>
                    </a:solidFill>
                    <a:latin typeface="Georgia" panose="02040502050405020303" pitchFamily="18" charset="0"/>
                  </a:rPr>
                  <a:t>Accuracy </a:t>
                </a: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ABD297E-A1F7-444E-9ACB-731A306574A6}"/>
                </a:ext>
              </a:extLst>
            </p:cNvPr>
            <p:cNvGrpSpPr/>
            <p:nvPr/>
          </p:nvGrpSpPr>
          <p:grpSpPr>
            <a:xfrm>
              <a:off x="1690415" y="1561253"/>
              <a:ext cx="2324000" cy="1015265"/>
              <a:chOff x="224830" y="4352023"/>
              <a:chExt cx="2455776" cy="1015265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A13E867-A176-4F26-A0D3-CF87703B3B95}"/>
                  </a:ext>
                </a:extLst>
              </p:cNvPr>
              <p:cNvSpPr txBox="1"/>
              <p:nvPr/>
            </p:nvSpPr>
            <p:spPr>
              <a:xfrm>
                <a:off x="429426" y="4628624"/>
                <a:ext cx="200424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400" dirty="0">
                    <a:latin typeface="Georgia Pro Light" panose="02040302050405020303" pitchFamily="18" charset="0"/>
                  </a:rPr>
                  <a:t>The automated extraction releases the burden from users 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5C0EC7A-142C-4307-8652-56526D39DF65}"/>
                  </a:ext>
                </a:extLst>
              </p:cNvPr>
              <p:cNvSpPr txBox="1"/>
              <p:nvPr/>
            </p:nvSpPr>
            <p:spPr>
              <a:xfrm>
                <a:off x="224830" y="4352023"/>
                <a:ext cx="24557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400" b="1" dirty="0">
                    <a:solidFill>
                      <a:schemeClr val="accent2"/>
                    </a:solidFill>
                    <a:latin typeface="Georgia" panose="02040502050405020303" pitchFamily="18" charset="0"/>
                  </a:rPr>
                  <a:t>Automatic Extraction </a:t>
                </a: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937FBE4-0434-4A38-8653-CB5AA743DFEA}"/>
                </a:ext>
              </a:extLst>
            </p:cNvPr>
            <p:cNvGrpSpPr/>
            <p:nvPr/>
          </p:nvGrpSpPr>
          <p:grpSpPr>
            <a:xfrm>
              <a:off x="4613760" y="1561253"/>
              <a:ext cx="1627945" cy="1028866"/>
              <a:chOff x="429426" y="4352023"/>
              <a:chExt cx="1720253" cy="1028866"/>
            </a:xfrm>
          </p:grpSpPr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B34C449-8B3B-4D6B-B1DA-FEAE30B5FE9C}"/>
                  </a:ext>
                </a:extLst>
              </p:cNvPr>
              <p:cNvSpPr txBox="1"/>
              <p:nvPr/>
            </p:nvSpPr>
            <p:spPr>
              <a:xfrm>
                <a:off x="467681" y="4857669"/>
                <a:ext cx="16819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400" dirty="0">
                    <a:latin typeface="Georgia Pro Light" panose="02040302050405020303" pitchFamily="18" charset="0"/>
                  </a:rPr>
                  <a:t>Betterment of the model with time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64615AA-A00D-49ED-9D08-5C06C6D8498A}"/>
                  </a:ext>
                </a:extLst>
              </p:cNvPr>
              <p:cNvSpPr txBox="1"/>
              <p:nvPr/>
            </p:nvSpPr>
            <p:spPr>
              <a:xfrm>
                <a:off x="429426" y="4352023"/>
                <a:ext cx="16819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400" b="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Updating Datasets</a:t>
                </a: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F2DC1CF-F038-4401-8A34-DC4924D75518}"/>
                </a:ext>
              </a:extLst>
            </p:cNvPr>
            <p:cNvGrpSpPr/>
            <p:nvPr/>
          </p:nvGrpSpPr>
          <p:grpSpPr>
            <a:xfrm>
              <a:off x="7125627" y="1601796"/>
              <a:ext cx="2044192" cy="651556"/>
              <a:chOff x="192142" y="4392566"/>
              <a:chExt cx="2160102" cy="651556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6D7C1A7-7934-4F09-BCBD-836556202F0E}"/>
                  </a:ext>
                </a:extLst>
              </p:cNvPr>
              <p:cNvSpPr txBox="1"/>
              <p:nvPr/>
            </p:nvSpPr>
            <p:spPr>
              <a:xfrm>
                <a:off x="192142" y="4736345"/>
                <a:ext cx="21601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400" dirty="0">
                    <a:latin typeface="Georgia Pro Light" panose="02040302050405020303" pitchFamily="18" charset="0"/>
                  </a:rPr>
                  <a:t>Anomaly Detection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28FEB20-E14F-430A-B481-01574C8F0493}"/>
                  </a:ext>
                </a:extLst>
              </p:cNvPr>
              <p:cNvSpPr txBox="1"/>
              <p:nvPr/>
            </p:nvSpPr>
            <p:spPr>
              <a:xfrm>
                <a:off x="431248" y="4392566"/>
                <a:ext cx="16819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400" b="1" dirty="0">
                    <a:solidFill>
                      <a:schemeClr val="accent6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Detect trends</a:t>
                </a: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647DF85D-5CFA-41FC-8770-E6BBD2157F67}"/>
                </a:ext>
              </a:extLst>
            </p:cNvPr>
            <p:cNvGrpSpPr/>
            <p:nvPr/>
          </p:nvGrpSpPr>
          <p:grpSpPr>
            <a:xfrm>
              <a:off x="10079907" y="1561253"/>
              <a:ext cx="1598434" cy="1492318"/>
              <a:chOff x="429426" y="4352023"/>
              <a:chExt cx="1689068" cy="1492318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435556E-4B8B-436A-B83E-78D01F96BAA6}"/>
                  </a:ext>
                </a:extLst>
              </p:cNvPr>
              <p:cNvSpPr txBox="1"/>
              <p:nvPr/>
            </p:nvSpPr>
            <p:spPr>
              <a:xfrm>
                <a:off x="436496" y="4890234"/>
                <a:ext cx="168199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400" dirty="0">
                    <a:latin typeface="Georgia Pro Light" panose="02040302050405020303" pitchFamily="18" charset="0"/>
                  </a:rPr>
                  <a:t>Detects Phishing attacks and thereby decreases security threats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7F5F762A-DC58-4003-8BB1-165CD01DD2FF}"/>
                  </a:ext>
                </a:extLst>
              </p:cNvPr>
              <p:cNvSpPr txBox="1"/>
              <p:nvPr/>
            </p:nvSpPr>
            <p:spPr>
              <a:xfrm>
                <a:off x="429426" y="4352023"/>
                <a:ext cx="16819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400" b="1" dirty="0">
                    <a:solidFill>
                      <a:schemeClr val="bg2"/>
                    </a:solidFill>
                    <a:latin typeface="Georgia" panose="02040502050405020303" pitchFamily="18" charset="0"/>
                  </a:rPr>
                  <a:t>Enhanced security</a:t>
                </a:r>
              </a:p>
            </p:txBody>
          </p:sp>
        </p:grpSp>
      </p:grpSp>
      <p:pic>
        <p:nvPicPr>
          <p:cNvPr id="133" name="Graphic 132" descr="Research">
            <a:extLst>
              <a:ext uri="{FF2B5EF4-FFF2-40B4-BE49-F238E27FC236}">
                <a16:creationId xmlns:a16="http://schemas.microsoft.com/office/drawing/2014/main" id="{DE9605F9-09D0-451A-AF75-D9079CA2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9970" y="3563966"/>
            <a:ext cx="328384" cy="328384"/>
          </a:xfrm>
          <a:prstGeom prst="rect">
            <a:avLst/>
          </a:prstGeom>
        </p:spPr>
      </p:pic>
      <p:pic>
        <p:nvPicPr>
          <p:cNvPr id="134" name="Graphic 133" descr="Bullseye">
            <a:extLst>
              <a:ext uri="{FF2B5EF4-FFF2-40B4-BE49-F238E27FC236}">
                <a16:creationId xmlns:a16="http://schemas.microsoft.com/office/drawing/2014/main" id="{B1D99C1F-6D29-4E66-AEF3-259B9A4A7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0936" y="3563966"/>
            <a:ext cx="328384" cy="328384"/>
          </a:xfrm>
          <a:prstGeom prst="rect">
            <a:avLst/>
          </a:prstGeom>
        </p:spPr>
      </p:pic>
      <p:pic>
        <p:nvPicPr>
          <p:cNvPr id="135" name="Graphic 134" descr="Lightbulb">
            <a:extLst>
              <a:ext uri="{FF2B5EF4-FFF2-40B4-BE49-F238E27FC236}">
                <a16:creationId xmlns:a16="http://schemas.microsoft.com/office/drawing/2014/main" id="{B7831155-8199-4735-8546-5171DE428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0292" y="3563966"/>
            <a:ext cx="328384" cy="328384"/>
          </a:xfrm>
          <a:prstGeom prst="rect">
            <a:avLst/>
          </a:prstGeom>
        </p:spPr>
      </p:pic>
      <p:pic>
        <p:nvPicPr>
          <p:cNvPr id="136" name="Graphic 135" descr="Pencil">
            <a:extLst>
              <a:ext uri="{FF2B5EF4-FFF2-40B4-BE49-F238E27FC236}">
                <a16:creationId xmlns:a16="http://schemas.microsoft.com/office/drawing/2014/main" id="{B2DCDCDD-CCAF-4325-88CA-937B044C93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60614" y="3563966"/>
            <a:ext cx="328384" cy="328384"/>
          </a:xfrm>
          <a:prstGeom prst="rect">
            <a:avLst/>
          </a:prstGeom>
        </p:spPr>
      </p:pic>
      <p:pic>
        <p:nvPicPr>
          <p:cNvPr id="137" name="Graphic 136" descr="Users">
            <a:extLst>
              <a:ext uri="{FF2B5EF4-FFF2-40B4-BE49-F238E27FC236}">
                <a16:creationId xmlns:a16="http://schemas.microsoft.com/office/drawing/2014/main" id="{E03F63BE-6E00-4B1F-A1CB-48645E2E06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79648" y="3563966"/>
            <a:ext cx="328384" cy="328384"/>
          </a:xfrm>
          <a:prstGeom prst="rect">
            <a:avLst/>
          </a:prstGeom>
        </p:spPr>
      </p:pic>
      <p:pic>
        <p:nvPicPr>
          <p:cNvPr id="138" name="Graphic 137" descr="Megaphone">
            <a:extLst>
              <a:ext uri="{FF2B5EF4-FFF2-40B4-BE49-F238E27FC236}">
                <a16:creationId xmlns:a16="http://schemas.microsoft.com/office/drawing/2014/main" id="{194C3BAB-628F-49DF-9876-45857C3148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81258" y="3563966"/>
            <a:ext cx="328384" cy="328384"/>
          </a:xfrm>
          <a:prstGeom prst="rect">
            <a:avLst/>
          </a:prstGeom>
        </p:spPr>
      </p:pic>
      <p:pic>
        <p:nvPicPr>
          <p:cNvPr id="140" name="Graphic 139" descr="Bar graph with upward trend">
            <a:extLst>
              <a:ext uri="{FF2B5EF4-FFF2-40B4-BE49-F238E27FC236}">
                <a16:creationId xmlns:a16="http://schemas.microsoft.com/office/drawing/2014/main" id="{234858FC-7CCB-4090-9F64-7C84099F4D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4408" y="3551507"/>
            <a:ext cx="353302" cy="353302"/>
          </a:xfrm>
          <a:prstGeom prst="rect">
            <a:avLst/>
          </a:prstGeom>
        </p:spPr>
      </p:pic>
      <p:pic>
        <p:nvPicPr>
          <p:cNvPr id="3" name="Graphic 2" descr="Lightbulb">
            <a:extLst>
              <a:ext uri="{FF2B5EF4-FFF2-40B4-BE49-F238E27FC236}">
                <a16:creationId xmlns:a16="http://schemas.microsoft.com/office/drawing/2014/main" id="{C81B02C2-42E6-FF45-79F0-0493528C5C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6182" y="3563966"/>
            <a:ext cx="328384" cy="328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178C78-9C51-9C90-23B2-F83D03E426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0"/>
            <a:ext cx="1719943" cy="782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575728-A462-31A3-0905-790965A64554}"/>
              </a:ext>
            </a:extLst>
          </p:cNvPr>
          <p:cNvSpPr txBox="1"/>
          <p:nvPr/>
        </p:nvSpPr>
        <p:spPr>
          <a:xfrm>
            <a:off x="566397" y="74704"/>
            <a:ext cx="10182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Georgia" panose="02040502050405020303" pitchFamily="18" charset="0"/>
              </a:rPr>
              <a:t>Advantages of this approach</a:t>
            </a:r>
          </a:p>
          <a:p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87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4A14949-2B13-4B83-ACCE-9AFF29C23205}"/>
              </a:ext>
            </a:extLst>
          </p:cNvPr>
          <p:cNvGrpSpPr/>
          <p:nvPr/>
        </p:nvGrpSpPr>
        <p:grpSpPr>
          <a:xfrm>
            <a:off x="2071035" y="1400038"/>
            <a:ext cx="7956655" cy="4728647"/>
            <a:chOff x="1085878" y="1405481"/>
            <a:chExt cx="7956655" cy="472864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2D2C53C-FFAF-4E64-8B05-D751A5B54A0B}"/>
                </a:ext>
              </a:extLst>
            </p:cNvPr>
            <p:cNvGrpSpPr/>
            <p:nvPr/>
          </p:nvGrpSpPr>
          <p:grpSpPr>
            <a:xfrm>
              <a:off x="1168400" y="1979673"/>
              <a:ext cx="7369108" cy="3576834"/>
              <a:chOff x="1079500" y="1822450"/>
              <a:chExt cx="7693025" cy="373405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B357DAA-4CE9-40AF-A047-A98D71963021}"/>
                  </a:ext>
                </a:extLst>
              </p:cNvPr>
              <p:cNvGrpSpPr/>
              <p:nvPr/>
            </p:nvGrpSpPr>
            <p:grpSpPr>
              <a:xfrm>
                <a:off x="1079500" y="2686013"/>
                <a:ext cx="1816100" cy="2870494"/>
                <a:chOff x="1079500" y="2089150"/>
                <a:chExt cx="1816100" cy="2870494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677C94B6-7983-431B-AF4E-781EF76E613A}"/>
                    </a:ext>
                  </a:extLst>
                </p:cNvPr>
                <p:cNvGrpSpPr/>
                <p:nvPr/>
              </p:nvGrpSpPr>
              <p:grpSpPr>
                <a:xfrm>
                  <a:off x="1079500" y="2089150"/>
                  <a:ext cx="1816100" cy="2870494"/>
                  <a:chOff x="1079500" y="2089150"/>
                  <a:chExt cx="1816100" cy="2870494"/>
                </a:xfrm>
              </p:grpSpPr>
              <p:sp>
                <p:nvSpPr>
                  <p:cNvPr id="2" name="Arrow: Chevron 1">
                    <a:extLst>
                      <a:ext uri="{FF2B5EF4-FFF2-40B4-BE49-F238E27FC236}">
                        <a16:creationId xmlns:a16="http://schemas.microsoft.com/office/drawing/2014/main" id="{F52CB063-D647-46E7-BC43-470518BA52B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270000" y="1898650"/>
                    <a:ext cx="1435100" cy="1816100"/>
                  </a:xfrm>
                  <a:prstGeom prst="chevron">
                    <a:avLst>
                      <a:gd name="adj" fmla="val 38496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B33D5492-8CBC-49B5-9695-BD8488AE2584}"/>
                      </a:ext>
                    </a:extLst>
                  </p:cNvPr>
                  <p:cNvCxnSpPr>
                    <a:cxnSpLocks/>
                    <a:stCxn id="2" idx="1"/>
                  </p:cNvCxnSpPr>
                  <p:nvPr/>
                </p:nvCxnSpPr>
                <p:spPr>
                  <a:xfrm>
                    <a:off x="1987550" y="2971794"/>
                    <a:ext cx="0" cy="128935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3E75915D-5A50-4BA9-9E13-F4A795F01257}"/>
                      </a:ext>
                    </a:extLst>
                  </p:cNvPr>
                  <p:cNvSpPr/>
                  <p:nvPr/>
                </p:nvSpPr>
                <p:spPr>
                  <a:xfrm>
                    <a:off x="1397000" y="4261144"/>
                    <a:ext cx="1181100" cy="6985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6AB6E67-32CB-4691-8C96-AB8787EC3387}"/>
                    </a:ext>
                  </a:extLst>
                </p:cNvPr>
                <p:cNvSpPr txBox="1"/>
                <p:nvPr/>
              </p:nvSpPr>
              <p:spPr>
                <a:xfrm>
                  <a:off x="1578167" y="4348784"/>
                  <a:ext cx="81876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 Pro Cond" panose="02040506050405020303" pitchFamily="18" charset="0"/>
                    </a:rPr>
                    <a:t>01</a:t>
                  </a: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9934202F-AFDE-4905-8795-B5C15EA2B22A}"/>
                  </a:ext>
                </a:extLst>
              </p:cNvPr>
              <p:cNvGrpSpPr/>
              <p:nvPr/>
            </p:nvGrpSpPr>
            <p:grpSpPr>
              <a:xfrm flipV="1">
                <a:off x="3038475" y="1822450"/>
                <a:ext cx="1816100" cy="2870494"/>
                <a:chOff x="1079500" y="2089150"/>
                <a:chExt cx="1816100" cy="2870494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6B6C8208-0F15-44F6-A8ED-9F6F67216279}"/>
                    </a:ext>
                  </a:extLst>
                </p:cNvPr>
                <p:cNvGrpSpPr/>
                <p:nvPr/>
              </p:nvGrpSpPr>
              <p:grpSpPr>
                <a:xfrm>
                  <a:off x="1079500" y="2089150"/>
                  <a:ext cx="1816100" cy="2870494"/>
                  <a:chOff x="1079500" y="2089150"/>
                  <a:chExt cx="1816100" cy="2870494"/>
                </a:xfrm>
              </p:grpSpPr>
              <p:sp>
                <p:nvSpPr>
                  <p:cNvPr id="83" name="Arrow: Chevron 82">
                    <a:extLst>
                      <a:ext uri="{FF2B5EF4-FFF2-40B4-BE49-F238E27FC236}">
                        <a16:creationId xmlns:a16="http://schemas.microsoft.com/office/drawing/2014/main" id="{02257B84-E1A0-43D7-9CDA-47BED957E07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270000" y="1898650"/>
                    <a:ext cx="1435100" cy="1816100"/>
                  </a:xfrm>
                  <a:prstGeom prst="chevron">
                    <a:avLst>
                      <a:gd name="adj" fmla="val 3849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20D55859-D12F-4B08-8618-6848B0F3BCCF}"/>
                      </a:ext>
                    </a:extLst>
                  </p:cNvPr>
                  <p:cNvCxnSpPr>
                    <a:cxnSpLocks/>
                    <a:stCxn id="83" idx="1"/>
                  </p:cNvCxnSpPr>
                  <p:nvPr/>
                </p:nvCxnSpPr>
                <p:spPr>
                  <a:xfrm>
                    <a:off x="1987550" y="2971794"/>
                    <a:ext cx="0" cy="128935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1A5DC791-EEA1-4A4E-9A1E-CC891EA94939}"/>
                      </a:ext>
                    </a:extLst>
                  </p:cNvPr>
                  <p:cNvSpPr/>
                  <p:nvPr/>
                </p:nvSpPr>
                <p:spPr>
                  <a:xfrm>
                    <a:off x="1397000" y="4261144"/>
                    <a:ext cx="1181100" cy="6985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9A361EA-4CB9-47C0-B2D1-5DC51F646AA4}"/>
                    </a:ext>
                  </a:extLst>
                </p:cNvPr>
                <p:cNvSpPr txBox="1"/>
                <p:nvPr/>
              </p:nvSpPr>
              <p:spPr>
                <a:xfrm flipV="1">
                  <a:off x="1578167" y="4325785"/>
                  <a:ext cx="818766" cy="546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 Pro Cond" panose="02040506050405020303" pitchFamily="18" charset="0"/>
                    </a:rPr>
                    <a:t>02</a:t>
                  </a: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41FB4BB5-7CF8-4854-8A03-B475F711781F}"/>
                  </a:ext>
                </a:extLst>
              </p:cNvPr>
              <p:cNvGrpSpPr/>
              <p:nvPr/>
            </p:nvGrpSpPr>
            <p:grpSpPr>
              <a:xfrm>
                <a:off x="4997450" y="2686013"/>
                <a:ext cx="1816100" cy="2870494"/>
                <a:chOff x="1079500" y="2089150"/>
                <a:chExt cx="1816100" cy="2870494"/>
              </a:xfrm>
            </p:grpSpPr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FE3840A9-D7CA-44A0-BEC4-88343E0E985E}"/>
                    </a:ext>
                  </a:extLst>
                </p:cNvPr>
                <p:cNvGrpSpPr/>
                <p:nvPr/>
              </p:nvGrpSpPr>
              <p:grpSpPr>
                <a:xfrm>
                  <a:off x="1079500" y="2089150"/>
                  <a:ext cx="1816100" cy="2870494"/>
                  <a:chOff x="1079500" y="2089150"/>
                  <a:chExt cx="1816100" cy="2870494"/>
                </a:xfrm>
              </p:grpSpPr>
              <p:sp>
                <p:nvSpPr>
                  <p:cNvPr id="97" name="Arrow: Chevron 96">
                    <a:extLst>
                      <a:ext uri="{FF2B5EF4-FFF2-40B4-BE49-F238E27FC236}">
                        <a16:creationId xmlns:a16="http://schemas.microsoft.com/office/drawing/2014/main" id="{0829DCDA-B870-4612-A490-212B84CA565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270000" y="1898650"/>
                    <a:ext cx="1435100" cy="1816100"/>
                  </a:xfrm>
                  <a:prstGeom prst="chevron">
                    <a:avLst>
                      <a:gd name="adj" fmla="val 38496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435B6D49-09D0-41C8-B9EB-4F119B83178E}"/>
                      </a:ext>
                    </a:extLst>
                  </p:cNvPr>
                  <p:cNvCxnSpPr>
                    <a:cxnSpLocks/>
                    <a:stCxn id="97" idx="1"/>
                  </p:cNvCxnSpPr>
                  <p:nvPr/>
                </p:nvCxnSpPr>
                <p:spPr>
                  <a:xfrm>
                    <a:off x="1987550" y="2971794"/>
                    <a:ext cx="0" cy="128935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92BC1C73-6703-498A-A152-E30F2B2F6419}"/>
                      </a:ext>
                    </a:extLst>
                  </p:cNvPr>
                  <p:cNvSpPr/>
                  <p:nvPr/>
                </p:nvSpPr>
                <p:spPr>
                  <a:xfrm>
                    <a:off x="1397000" y="4261144"/>
                    <a:ext cx="1181100" cy="69850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CFE11B2-BC5B-4AF7-ADA7-5D7675FC7729}"/>
                    </a:ext>
                  </a:extLst>
                </p:cNvPr>
                <p:cNvSpPr txBox="1"/>
                <p:nvPr/>
              </p:nvSpPr>
              <p:spPr>
                <a:xfrm>
                  <a:off x="1578167" y="4348784"/>
                  <a:ext cx="818766" cy="546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 Pro Cond" panose="02040506050405020303" pitchFamily="18" charset="0"/>
                    </a:rPr>
                    <a:t>03</a:t>
                  </a:r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4B81442E-DE9F-408D-B2BC-202E4B69F1E8}"/>
                  </a:ext>
                </a:extLst>
              </p:cNvPr>
              <p:cNvGrpSpPr/>
              <p:nvPr/>
            </p:nvGrpSpPr>
            <p:grpSpPr>
              <a:xfrm flipV="1">
                <a:off x="6956425" y="1822450"/>
                <a:ext cx="1816100" cy="2870494"/>
                <a:chOff x="1079500" y="2089150"/>
                <a:chExt cx="1816100" cy="2870494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716BFB5D-C337-43A4-A4B1-5F0042E33AE8}"/>
                    </a:ext>
                  </a:extLst>
                </p:cNvPr>
                <p:cNvGrpSpPr/>
                <p:nvPr/>
              </p:nvGrpSpPr>
              <p:grpSpPr>
                <a:xfrm>
                  <a:off x="1079500" y="2089150"/>
                  <a:ext cx="1816100" cy="2870494"/>
                  <a:chOff x="1079500" y="2089150"/>
                  <a:chExt cx="1816100" cy="2870494"/>
                </a:xfrm>
              </p:grpSpPr>
              <p:sp>
                <p:nvSpPr>
                  <p:cNvPr id="92" name="Arrow: Chevron 91">
                    <a:extLst>
                      <a:ext uri="{FF2B5EF4-FFF2-40B4-BE49-F238E27FC236}">
                        <a16:creationId xmlns:a16="http://schemas.microsoft.com/office/drawing/2014/main" id="{99577625-1F66-4241-BEFB-A6C236012FF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270000" y="1898650"/>
                    <a:ext cx="1435100" cy="1816100"/>
                  </a:xfrm>
                  <a:prstGeom prst="chevron">
                    <a:avLst>
                      <a:gd name="adj" fmla="val 38496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8FC6E945-F4C8-4CB8-B11E-36BF03E1CC2E}"/>
                      </a:ext>
                    </a:extLst>
                  </p:cNvPr>
                  <p:cNvCxnSpPr>
                    <a:cxnSpLocks/>
                    <a:stCxn id="92" idx="1"/>
                  </p:cNvCxnSpPr>
                  <p:nvPr/>
                </p:nvCxnSpPr>
                <p:spPr>
                  <a:xfrm>
                    <a:off x="1987550" y="2971794"/>
                    <a:ext cx="0" cy="128935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363223D2-E208-4699-986F-CB26720ACFCB}"/>
                      </a:ext>
                    </a:extLst>
                  </p:cNvPr>
                  <p:cNvSpPr/>
                  <p:nvPr/>
                </p:nvSpPr>
                <p:spPr>
                  <a:xfrm>
                    <a:off x="1397000" y="4261144"/>
                    <a:ext cx="1181100" cy="698500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6DBC638-86AF-4B13-A2DE-2B9A2F175747}"/>
                    </a:ext>
                  </a:extLst>
                </p:cNvPr>
                <p:cNvSpPr txBox="1"/>
                <p:nvPr/>
              </p:nvSpPr>
              <p:spPr>
                <a:xfrm flipV="1">
                  <a:off x="1578167" y="4325785"/>
                  <a:ext cx="818766" cy="546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 Pro Cond" panose="02040506050405020303" pitchFamily="18" charset="0"/>
                    </a:rPr>
                    <a:t>04</a:t>
                  </a:r>
                </a:p>
              </p:txBody>
            </p:sp>
          </p:grp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81237C3-9319-4F4D-8656-A43B17110617}"/>
                </a:ext>
              </a:extLst>
            </p:cNvPr>
            <p:cNvSpPr txBox="1"/>
            <p:nvPr/>
          </p:nvSpPr>
          <p:spPr>
            <a:xfrm>
              <a:off x="1085878" y="5672463"/>
              <a:ext cx="21907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Model Fine tuning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2328B42-D7CA-4697-A79A-1A3545763246}"/>
                </a:ext>
              </a:extLst>
            </p:cNvPr>
            <p:cNvSpPr txBox="1"/>
            <p:nvPr/>
          </p:nvSpPr>
          <p:spPr>
            <a:xfrm>
              <a:off x="4838861" y="5672463"/>
              <a:ext cx="190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accent3"/>
                  </a:solidFill>
                  <a:latin typeface="Georgia" panose="02040502050405020303" pitchFamily="18" charset="0"/>
                </a:rPr>
                <a:t>Integration of models and API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BCFE798-E587-48DD-82BC-8D2DAF0C9FB2}"/>
                </a:ext>
              </a:extLst>
            </p:cNvPr>
            <p:cNvSpPr txBox="1"/>
            <p:nvPr/>
          </p:nvSpPr>
          <p:spPr>
            <a:xfrm>
              <a:off x="2962369" y="1451647"/>
              <a:ext cx="190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  <a:latin typeface="Georgia" panose="02040502050405020303" pitchFamily="18" charset="0"/>
                </a:rPr>
                <a:t>Content based analysis 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23E4B33-7C63-4BEF-BCDE-F49A335C8B74}"/>
                </a:ext>
              </a:extLst>
            </p:cNvPr>
            <p:cNvSpPr txBox="1"/>
            <p:nvPr/>
          </p:nvSpPr>
          <p:spPr>
            <a:xfrm>
              <a:off x="6292849" y="1430609"/>
              <a:ext cx="2749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accent5"/>
                  </a:solidFill>
                  <a:latin typeface="Georgia" panose="02040502050405020303" pitchFamily="18" charset="0"/>
                </a:rPr>
                <a:t>Adding features for  extension and Web Application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BE9EC48-596C-44C5-864B-478957F2F1FC}"/>
                </a:ext>
              </a:extLst>
            </p:cNvPr>
            <p:cNvSpPr txBox="1"/>
            <p:nvPr/>
          </p:nvSpPr>
          <p:spPr>
            <a:xfrm>
              <a:off x="2854484" y="1405481"/>
              <a:ext cx="24686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endParaRPr lang="en-US" sz="1200" b="1" dirty="0">
                <a:solidFill>
                  <a:schemeClr val="accent2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8FE4EA-8018-52FF-2113-799054406060}"/>
              </a:ext>
            </a:extLst>
          </p:cNvPr>
          <p:cNvSpPr txBox="1"/>
          <p:nvPr/>
        </p:nvSpPr>
        <p:spPr>
          <a:xfrm>
            <a:off x="968188" y="80333"/>
            <a:ext cx="101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Future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6C291-8E3B-21BF-BDDA-079F54573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0"/>
            <a:ext cx="1719943" cy="7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77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4C2B7-D97A-460F-A858-02BED3E5F91C}"/>
              </a:ext>
            </a:extLst>
          </p:cNvPr>
          <p:cNvSpPr txBox="1"/>
          <p:nvPr/>
        </p:nvSpPr>
        <p:spPr>
          <a:xfrm>
            <a:off x="968188" y="80333"/>
            <a:ext cx="101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Phishing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B155B-E829-AA84-A7BE-3A1418EB71A9}"/>
              </a:ext>
            </a:extLst>
          </p:cNvPr>
          <p:cNvSpPr txBox="1"/>
          <p:nvPr/>
        </p:nvSpPr>
        <p:spPr>
          <a:xfrm>
            <a:off x="590451" y="2387961"/>
            <a:ext cx="104341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/>
              <a:t>THANK YOU </a:t>
            </a:r>
          </a:p>
          <a:p>
            <a:pPr algn="ctr"/>
            <a:r>
              <a:rPr lang="en-IN" sz="4800" dirty="0"/>
              <a:t>ANY QUERIES ?</a:t>
            </a:r>
          </a:p>
        </p:txBody>
      </p:sp>
      <p:sp>
        <p:nvSpPr>
          <p:cNvPr id="7" name="Google Shape;9333;p73">
            <a:extLst>
              <a:ext uri="{FF2B5EF4-FFF2-40B4-BE49-F238E27FC236}">
                <a16:creationId xmlns:a16="http://schemas.microsoft.com/office/drawing/2014/main" id="{C536AAA8-FF1A-DBC6-8A08-E3A5C5C41370}"/>
              </a:ext>
            </a:extLst>
          </p:cNvPr>
          <p:cNvSpPr/>
          <p:nvPr/>
        </p:nvSpPr>
        <p:spPr>
          <a:xfrm>
            <a:off x="5396824" y="4936671"/>
            <a:ext cx="900562" cy="918207"/>
          </a:xfrm>
          <a:custGeom>
            <a:avLst/>
            <a:gdLst/>
            <a:ahLst/>
            <a:cxnLst/>
            <a:rect l="l" t="t" r="r" b="b"/>
            <a:pathLst>
              <a:path w="10397" h="11800" extrusionOk="0">
                <a:moveTo>
                  <a:pt x="5167" y="2757"/>
                </a:moveTo>
                <a:cubicBezTo>
                  <a:pt x="5923" y="2757"/>
                  <a:pt x="6553" y="3388"/>
                  <a:pt x="6553" y="4144"/>
                </a:cubicBezTo>
                <a:cubicBezTo>
                  <a:pt x="6553" y="4490"/>
                  <a:pt x="6396" y="4805"/>
                  <a:pt x="6175" y="5089"/>
                </a:cubicBezTo>
                <a:cubicBezTo>
                  <a:pt x="7026" y="5498"/>
                  <a:pt x="7593" y="6317"/>
                  <a:pt x="7593" y="7294"/>
                </a:cubicBezTo>
                <a:lnTo>
                  <a:pt x="7593" y="8019"/>
                </a:lnTo>
                <a:cubicBezTo>
                  <a:pt x="7593" y="8208"/>
                  <a:pt x="7435" y="8365"/>
                  <a:pt x="7246" y="8365"/>
                </a:cubicBezTo>
                <a:lnTo>
                  <a:pt x="3088" y="8365"/>
                </a:lnTo>
                <a:cubicBezTo>
                  <a:pt x="2867" y="8365"/>
                  <a:pt x="2710" y="8208"/>
                  <a:pt x="2710" y="8019"/>
                </a:cubicBezTo>
                <a:lnTo>
                  <a:pt x="2710" y="7294"/>
                </a:lnTo>
                <a:cubicBezTo>
                  <a:pt x="2710" y="6317"/>
                  <a:pt x="3308" y="5498"/>
                  <a:pt x="4127" y="5089"/>
                </a:cubicBezTo>
                <a:cubicBezTo>
                  <a:pt x="3907" y="4868"/>
                  <a:pt x="3781" y="4553"/>
                  <a:pt x="3781" y="4144"/>
                </a:cubicBezTo>
                <a:cubicBezTo>
                  <a:pt x="3781" y="3388"/>
                  <a:pt x="4411" y="2757"/>
                  <a:pt x="5167" y="2757"/>
                </a:cubicBezTo>
                <a:close/>
                <a:moveTo>
                  <a:pt x="5183" y="1"/>
                </a:moveTo>
                <a:cubicBezTo>
                  <a:pt x="5128" y="1"/>
                  <a:pt x="5073" y="17"/>
                  <a:pt x="5010" y="48"/>
                </a:cubicBezTo>
                <a:cubicBezTo>
                  <a:pt x="3964" y="646"/>
                  <a:pt x="2946" y="940"/>
                  <a:pt x="1919" y="940"/>
                </a:cubicBezTo>
                <a:cubicBezTo>
                  <a:pt x="1430" y="940"/>
                  <a:pt x="939" y="873"/>
                  <a:pt x="441" y="741"/>
                </a:cubicBezTo>
                <a:cubicBezTo>
                  <a:pt x="402" y="722"/>
                  <a:pt x="363" y="714"/>
                  <a:pt x="326" y="714"/>
                </a:cubicBezTo>
                <a:cubicBezTo>
                  <a:pt x="243" y="714"/>
                  <a:pt x="170" y="751"/>
                  <a:pt x="126" y="773"/>
                </a:cubicBezTo>
                <a:cubicBezTo>
                  <a:pt x="32" y="836"/>
                  <a:pt x="0" y="930"/>
                  <a:pt x="0" y="1056"/>
                </a:cubicBezTo>
                <a:lnTo>
                  <a:pt x="0" y="5026"/>
                </a:lnTo>
                <a:cubicBezTo>
                  <a:pt x="0" y="8145"/>
                  <a:pt x="2080" y="10949"/>
                  <a:pt x="5104" y="11799"/>
                </a:cubicBezTo>
                <a:lnTo>
                  <a:pt x="5262" y="11799"/>
                </a:lnTo>
                <a:cubicBezTo>
                  <a:pt x="8255" y="10917"/>
                  <a:pt x="10397" y="8145"/>
                  <a:pt x="10397" y="5026"/>
                </a:cubicBezTo>
                <a:lnTo>
                  <a:pt x="10397" y="1056"/>
                </a:lnTo>
                <a:cubicBezTo>
                  <a:pt x="10397" y="930"/>
                  <a:pt x="10365" y="836"/>
                  <a:pt x="10271" y="773"/>
                </a:cubicBezTo>
                <a:cubicBezTo>
                  <a:pt x="10162" y="751"/>
                  <a:pt x="10084" y="714"/>
                  <a:pt x="10014" y="714"/>
                </a:cubicBezTo>
                <a:cubicBezTo>
                  <a:pt x="9983" y="714"/>
                  <a:pt x="9954" y="722"/>
                  <a:pt x="9924" y="741"/>
                </a:cubicBezTo>
                <a:cubicBezTo>
                  <a:pt x="9414" y="877"/>
                  <a:pt x="8910" y="946"/>
                  <a:pt x="8409" y="946"/>
                </a:cubicBezTo>
                <a:cubicBezTo>
                  <a:pt x="7395" y="946"/>
                  <a:pt x="6389" y="660"/>
                  <a:pt x="5356" y="48"/>
                </a:cubicBezTo>
                <a:cubicBezTo>
                  <a:pt x="5293" y="17"/>
                  <a:pt x="5238" y="1"/>
                  <a:pt x="5183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106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4C2B7-D97A-460F-A858-02BED3E5F91C}"/>
              </a:ext>
            </a:extLst>
          </p:cNvPr>
          <p:cNvSpPr txBox="1"/>
          <p:nvPr/>
        </p:nvSpPr>
        <p:spPr>
          <a:xfrm>
            <a:off x="968188" y="80333"/>
            <a:ext cx="101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Phishing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B155B-E829-AA84-A7BE-3A1418EB71A9}"/>
              </a:ext>
            </a:extLst>
          </p:cNvPr>
          <p:cNvSpPr txBox="1"/>
          <p:nvPr/>
        </p:nvSpPr>
        <p:spPr>
          <a:xfrm>
            <a:off x="878922" y="2148475"/>
            <a:ext cx="104341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With advent of AI attackers can create highly convincing phishing attempts, making detection more critical.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Detecting phishing is essential to prevent data breaches and protect sensitive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It maintains trust and reputation, safeguards financial assets from fraud, helps avoid identity theft and other cyber threats.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Early detection is key to mitigating potential damages and ensuring overall cybersecurity.</a:t>
            </a:r>
            <a:endParaRPr lang="en-IN" sz="2400" dirty="0"/>
          </a:p>
        </p:txBody>
      </p:sp>
      <p:sp>
        <p:nvSpPr>
          <p:cNvPr id="7" name="Google Shape;9333;p73">
            <a:extLst>
              <a:ext uri="{FF2B5EF4-FFF2-40B4-BE49-F238E27FC236}">
                <a16:creationId xmlns:a16="http://schemas.microsoft.com/office/drawing/2014/main" id="{C536AAA8-FF1A-DBC6-8A08-E3A5C5C41370}"/>
              </a:ext>
            </a:extLst>
          </p:cNvPr>
          <p:cNvSpPr/>
          <p:nvPr/>
        </p:nvSpPr>
        <p:spPr>
          <a:xfrm>
            <a:off x="5522010" y="5328557"/>
            <a:ext cx="900562" cy="918207"/>
          </a:xfrm>
          <a:custGeom>
            <a:avLst/>
            <a:gdLst/>
            <a:ahLst/>
            <a:cxnLst/>
            <a:rect l="l" t="t" r="r" b="b"/>
            <a:pathLst>
              <a:path w="10397" h="11800" extrusionOk="0">
                <a:moveTo>
                  <a:pt x="5167" y="2757"/>
                </a:moveTo>
                <a:cubicBezTo>
                  <a:pt x="5923" y="2757"/>
                  <a:pt x="6553" y="3388"/>
                  <a:pt x="6553" y="4144"/>
                </a:cubicBezTo>
                <a:cubicBezTo>
                  <a:pt x="6553" y="4490"/>
                  <a:pt x="6396" y="4805"/>
                  <a:pt x="6175" y="5089"/>
                </a:cubicBezTo>
                <a:cubicBezTo>
                  <a:pt x="7026" y="5498"/>
                  <a:pt x="7593" y="6317"/>
                  <a:pt x="7593" y="7294"/>
                </a:cubicBezTo>
                <a:lnTo>
                  <a:pt x="7593" y="8019"/>
                </a:lnTo>
                <a:cubicBezTo>
                  <a:pt x="7593" y="8208"/>
                  <a:pt x="7435" y="8365"/>
                  <a:pt x="7246" y="8365"/>
                </a:cubicBezTo>
                <a:lnTo>
                  <a:pt x="3088" y="8365"/>
                </a:lnTo>
                <a:cubicBezTo>
                  <a:pt x="2867" y="8365"/>
                  <a:pt x="2710" y="8208"/>
                  <a:pt x="2710" y="8019"/>
                </a:cubicBezTo>
                <a:lnTo>
                  <a:pt x="2710" y="7294"/>
                </a:lnTo>
                <a:cubicBezTo>
                  <a:pt x="2710" y="6317"/>
                  <a:pt x="3308" y="5498"/>
                  <a:pt x="4127" y="5089"/>
                </a:cubicBezTo>
                <a:cubicBezTo>
                  <a:pt x="3907" y="4868"/>
                  <a:pt x="3781" y="4553"/>
                  <a:pt x="3781" y="4144"/>
                </a:cubicBezTo>
                <a:cubicBezTo>
                  <a:pt x="3781" y="3388"/>
                  <a:pt x="4411" y="2757"/>
                  <a:pt x="5167" y="2757"/>
                </a:cubicBezTo>
                <a:close/>
                <a:moveTo>
                  <a:pt x="5183" y="1"/>
                </a:moveTo>
                <a:cubicBezTo>
                  <a:pt x="5128" y="1"/>
                  <a:pt x="5073" y="17"/>
                  <a:pt x="5010" y="48"/>
                </a:cubicBezTo>
                <a:cubicBezTo>
                  <a:pt x="3964" y="646"/>
                  <a:pt x="2946" y="940"/>
                  <a:pt x="1919" y="940"/>
                </a:cubicBezTo>
                <a:cubicBezTo>
                  <a:pt x="1430" y="940"/>
                  <a:pt x="939" y="873"/>
                  <a:pt x="441" y="741"/>
                </a:cubicBezTo>
                <a:cubicBezTo>
                  <a:pt x="402" y="722"/>
                  <a:pt x="363" y="714"/>
                  <a:pt x="326" y="714"/>
                </a:cubicBezTo>
                <a:cubicBezTo>
                  <a:pt x="243" y="714"/>
                  <a:pt x="170" y="751"/>
                  <a:pt x="126" y="773"/>
                </a:cubicBezTo>
                <a:cubicBezTo>
                  <a:pt x="32" y="836"/>
                  <a:pt x="0" y="930"/>
                  <a:pt x="0" y="1056"/>
                </a:cubicBezTo>
                <a:lnTo>
                  <a:pt x="0" y="5026"/>
                </a:lnTo>
                <a:cubicBezTo>
                  <a:pt x="0" y="8145"/>
                  <a:pt x="2080" y="10949"/>
                  <a:pt x="5104" y="11799"/>
                </a:cubicBezTo>
                <a:lnTo>
                  <a:pt x="5262" y="11799"/>
                </a:lnTo>
                <a:cubicBezTo>
                  <a:pt x="8255" y="10917"/>
                  <a:pt x="10397" y="8145"/>
                  <a:pt x="10397" y="5026"/>
                </a:cubicBezTo>
                <a:lnTo>
                  <a:pt x="10397" y="1056"/>
                </a:lnTo>
                <a:cubicBezTo>
                  <a:pt x="10397" y="930"/>
                  <a:pt x="10365" y="836"/>
                  <a:pt x="10271" y="773"/>
                </a:cubicBezTo>
                <a:cubicBezTo>
                  <a:pt x="10162" y="751"/>
                  <a:pt x="10084" y="714"/>
                  <a:pt x="10014" y="714"/>
                </a:cubicBezTo>
                <a:cubicBezTo>
                  <a:pt x="9983" y="714"/>
                  <a:pt x="9954" y="722"/>
                  <a:pt x="9924" y="741"/>
                </a:cubicBezTo>
                <a:cubicBezTo>
                  <a:pt x="9414" y="877"/>
                  <a:pt x="8910" y="946"/>
                  <a:pt x="8409" y="946"/>
                </a:cubicBezTo>
                <a:cubicBezTo>
                  <a:pt x="7395" y="946"/>
                  <a:pt x="6389" y="660"/>
                  <a:pt x="5356" y="48"/>
                </a:cubicBezTo>
                <a:cubicBezTo>
                  <a:pt x="5293" y="17"/>
                  <a:pt x="5238" y="1"/>
                  <a:pt x="5183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1359C-34E6-FB91-2F71-853783AF7376}"/>
              </a:ext>
            </a:extLst>
          </p:cNvPr>
          <p:cNvSpPr txBox="1"/>
          <p:nvPr/>
        </p:nvSpPr>
        <p:spPr>
          <a:xfrm>
            <a:off x="1317172" y="1176091"/>
            <a:ext cx="8089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Georgia" panose="02040502050405020303" pitchFamily="18" charset="0"/>
              </a:rPr>
              <a:t>WHY IS PHISHING DETECTION IMPORTANT?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A78D9A-357B-6D78-C0A7-BB30AB276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0"/>
            <a:ext cx="1719943" cy="7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8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0" name="Group 889">
            <a:extLst>
              <a:ext uri="{FF2B5EF4-FFF2-40B4-BE49-F238E27FC236}">
                <a16:creationId xmlns:a16="http://schemas.microsoft.com/office/drawing/2014/main" id="{A90E29D3-F0AF-4679-9C96-D42787159F27}"/>
              </a:ext>
            </a:extLst>
          </p:cNvPr>
          <p:cNvGrpSpPr/>
          <p:nvPr/>
        </p:nvGrpSpPr>
        <p:grpSpPr>
          <a:xfrm>
            <a:off x="239486" y="1571854"/>
            <a:ext cx="11141864" cy="4490360"/>
            <a:chOff x="239486" y="1508354"/>
            <a:chExt cx="11141864" cy="4490360"/>
          </a:xfrm>
        </p:grpSpPr>
        <p:grpSp>
          <p:nvGrpSpPr>
            <p:cNvPr id="865" name="Group 864">
              <a:extLst>
                <a:ext uri="{FF2B5EF4-FFF2-40B4-BE49-F238E27FC236}">
                  <a16:creationId xmlns:a16="http://schemas.microsoft.com/office/drawing/2014/main" id="{AECDFD52-3C2D-48F5-B7EB-829DA8C70728}"/>
                </a:ext>
              </a:extLst>
            </p:cNvPr>
            <p:cNvGrpSpPr/>
            <p:nvPr/>
          </p:nvGrpSpPr>
          <p:grpSpPr>
            <a:xfrm>
              <a:off x="239486" y="1508354"/>
              <a:ext cx="11141864" cy="4490360"/>
              <a:chOff x="-21154" y="1508354"/>
              <a:chExt cx="11141864" cy="4490360"/>
            </a:xfrm>
          </p:grpSpPr>
          <p:grpSp>
            <p:nvGrpSpPr>
              <p:cNvPr id="840" name="Group 839">
                <a:extLst>
                  <a:ext uri="{FF2B5EF4-FFF2-40B4-BE49-F238E27FC236}">
                    <a16:creationId xmlns:a16="http://schemas.microsoft.com/office/drawing/2014/main" id="{C88E4830-FC59-40FE-9FF7-9DC829142A5E}"/>
                  </a:ext>
                </a:extLst>
              </p:cNvPr>
              <p:cNvGrpSpPr/>
              <p:nvPr/>
            </p:nvGrpSpPr>
            <p:grpSpPr>
              <a:xfrm>
                <a:off x="3889061" y="1508354"/>
                <a:ext cx="3892598" cy="4490360"/>
                <a:chOff x="4312885" y="1371600"/>
                <a:chExt cx="3565052" cy="4112514"/>
              </a:xfrm>
            </p:grpSpPr>
            <p:sp>
              <p:nvSpPr>
                <p:cNvPr id="377" name="Freeform: Shape 376">
                  <a:extLst>
                    <a:ext uri="{FF2B5EF4-FFF2-40B4-BE49-F238E27FC236}">
                      <a16:creationId xmlns:a16="http://schemas.microsoft.com/office/drawing/2014/main" id="{DAEF708F-E585-4DCC-ACE5-140CF4CB9900}"/>
                    </a:ext>
                  </a:extLst>
                </p:cNvPr>
                <p:cNvSpPr/>
                <p:nvPr/>
              </p:nvSpPr>
              <p:spPr>
                <a:xfrm>
                  <a:off x="6006846" y="2207599"/>
                  <a:ext cx="1868805" cy="1217295"/>
                </a:xfrm>
                <a:custGeom>
                  <a:avLst/>
                  <a:gdLst>
                    <a:gd name="connsiteX0" fmla="*/ 1871091 w 1868805"/>
                    <a:gd name="connsiteY0" fmla="*/ 192701 h 1217295"/>
                    <a:gd name="connsiteX1" fmla="*/ 596646 w 1868805"/>
                    <a:gd name="connsiteY1" fmla="*/ 164697 h 1217295"/>
                    <a:gd name="connsiteX2" fmla="*/ 0 w 1868805"/>
                    <a:gd name="connsiteY2" fmla="*/ 1025376 h 1217295"/>
                    <a:gd name="connsiteX3" fmla="*/ 89154 w 1868805"/>
                    <a:gd name="connsiteY3" fmla="*/ 1005945 h 1217295"/>
                    <a:gd name="connsiteX4" fmla="*/ 213741 w 1868805"/>
                    <a:gd name="connsiteY4" fmla="*/ 1045950 h 1217295"/>
                    <a:gd name="connsiteX5" fmla="*/ 1257871 w 1868805"/>
                    <a:gd name="connsiteY5" fmla="*/ 1132247 h 1217295"/>
                    <a:gd name="connsiteX6" fmla="*/ 1391031 w 1868805"/>
                    <a:gd name="connsiteY6" fmla="*/ 1221401 h 1217295"/>
                    <a:gd name="connsiteX7" fmla="*/ 1871091 w 1868805"/>
                    <a:gd name="connsiteY7" fmla="*/ 192701 h 1217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68805" h="1217295">
                      <a:moveTo>
                        <a:pt x="1871091" y="192701"/>
                      </a:moveTo>
                      <a:cubicBezTo>
                        <a:pt x="1497330" y="-45043"/>
                        <a:pt x="1006983" y="-72475"/>
                        <a:pt x="596646" y="164697"/>
                      </a:cubicBezTo>
                      <a:cubicBezTo>
                        <a:pt x="266319" y="355578"/>
                        <a:pt x="58293" y="676761"/>
                        <a:pt x="0" y="1025376"/>
                      </a:cubicBezTo>
                      <a:cubicBezTo>
                        <a:pt x="27432" y="1012803"/>
                        <a:pt x="57721" y="1005945"/>
                        <a:pt x="89154" y="1005945"/>
                      </a:cubicBezTo>
                      <a:cubicBezTo>
                        <a:pt x="135445" y="1005945"/>
                        <a:pt x="178879" y="1020804"/>
                        <a:pt x="213741" y="1045950"/>
                      </a:cubicBezTo>
                      <a:cubicBezTo>
                        <a:pt x="545211" y="921935"/>
                        <a:pt x="927544" y="941366"/>
                        <a:pt x="1257871" y="1132247"/>
                      </a:cubicBezTo>
                      <a:cubicBezTo>
                        <a:pt x="1304734" y="1159107"/>
                        <a:pt x="1349311" y="1189397"/>
                        <a:pt x="1391031" y="1221401"/>
                      </a:cubicBezTo>
                      <a:cubicBezTo>
                        <a:pt x="1715643" y="973370"/>
                        <a:pt x="1887664" y="584750"/>
                        <a:pt x="1871091" y="19270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8" name="Freeform: Shape 377">
                  <a:extLst>
                    <a:ext uri="{FF2B5EF4-FFF2-40B4-BE49-F238E27FC236}">
                      <a16:creationId xmlns:a16="http://schemas.microsoft.com/office/drawing/2014/main" id="{14DD4AC3-CC9A-493D-91DE-7C06EE870580}"/>
                    </a:ext>
                  </a:extLst>
                </p:cNvPr>
                <p:cNvSpPr/>
                <p:nvPr/>
              </p:nvSpPr>
              <p:spPr>
                <a:xfrm>
                  <a:off x="5434774" y="1371600"/>
                  <a:ext cx="1308735" cy="2034540"/>
                </a:xfrm>
                <a:custGeom>
                  <a:avLst/>
                  <a:gdLst>
                    <a:gd name="connsiteX0" fmla="*/ 661226 w 1308735"/>
                    <a:gd name="connsiteY0" fmla="*/ 0 h 2034540"/>
                    <a:gd name="connsiteX1" fmla="*/ 0 w 1308735"/>
                    <a:gd name="connsiteY1" fmla="*/ 1089279 h 2034540"/>
                    <a:gd name="connsiteX2" fmla="*/ 446913 w 1308735"/>
                    <a:gd name="connsiteY2" fmla="*/ 2036826 h 2034540"/>
                    <a:gd name="connsiteX3" fmla="*/ 571500 w 1308735"/>
                    <a:gd name="connsiteY3" fmla="*/ 1861376 h 2034540"/>
                    <a:gd name="connsiteX4" fmla="*/ 1168146 w 1308735"/>
                    <a:gd name="connsiteY4" fmla="*/ 1000125 h 2034540"/>
                    <a:gd name="connsiteX5" fmla="*/ 1311593 w 1308735"/>
                    <a:gd name="connsiteY5" fmla="*/ 929259 h 2034540"/>
                    <a:gd name="connsiteX6" fmla="*/ 661226 w 1308735"/>
                    <a:gd name="connsiteY6" fmla="*/ 0 h 2034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08735" h="2034540">
                      <a:moveTo>
                        <a:pt x="661226" y="0"/>
                      </a:moveTo>
                      <a:cubicBezTo>
                        <a:pt x="268034" y="204597"/>
                        <a:pt x="0" y="615506"/>
                        <a:pt x="0" y="1089279"/>
                      </a:cubicBezTo>
                      <a:cubicBezTo>
                        <a:pt x="0" y="1470469"/>
                        <a:pt x="174308" y="1811655"/>
                        <a:pt x="446913" y="2036826"/>
                      </a:cubicBezTo>
                      <a:cubicBezTo>
                        <a:pt x="454343" y="1958531"/>
                        <a:pt x="503492" y="1892808"/>
                        <a:pt x="571500" y="1861376"/>
                      </a:cubicBezTo>
                      <a:cubicBezTo>
                        <a:pt x="629793" y="1512189"/>
                        <a:pt x="837819" y="1191006"/>
                        <a:pt x="1168146" y="1000125"/>
                      </a:cubicBezTo>
                      <a:cubicBezTo>
                        <a:pt x="1215009" y="973264"/>
                        <a:pt x="1263015" y="949833"/>
                        <a:pt x="1311593" y="929259"/>
                      </a:cubicBezTo>
                      <a:cubicBezTo>
                        <a:pt x="1259586" y="524637"/>
                        <a:pt x="1009269" y="181166"/>
                        <a:pt x="6612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9" name="Freeform: Shape 378">
                  <a:extLst>
                    <a:ext uri="{FF2B5EF4-FFF2-40B4-BE49-F238E27FC236}">
                      <a16:creationId xmlns:a16="http://schemas.microsoft.com/office/drawing/2014/main" id="{3A727857-E680-4CEA-8DE4-9FDF00406A98}"/>
                    </a:ext>
                  </a:extLst>
                </p:cNvPr>
                <p:cNvSpPr/>
                <p:nvPr/>
              </p:nvSpPr>
              <p:spPr>
                <a:xfrm>
                  <a:off x="4312885" y="2207599"/>
                  <a:ext cx="1657350" cy="1474470"/>
                </a:xfrm>
                <a:custGeom>
                  <a:avLst/>
                  <a:gdLst>
                    <a:gd name="connsiteX0" fmla="*/ 1567659 w 1657350"/>
                    <a:gd name="connsiteY0" fmla="*/ 1221402 h 1474470"/>
                    <a:gd name="connsiteX1" fmla="*/ 1568802 w 1657350"/>
                    <a:gd name="connsiteY1" fmla="*/ 1200828 h 1474470"/>
                    <a:gd name="connsiteX2" fmla="*/ 1121889 w 1657350"/>
                    <a:gd name="connsiteY2" fmla="*/ 253281 h 1474470"/>
                    <a:gd name="connsiteX3" fmla="*/ 1132176 w 1657350"/>
                    <a:gd name="connsiteY3" fmla="*/ 93832 h 1474470"/>
                    <a:gd name="connsiteX4" fmla="*/ 1178 w 1657350"/>
                    <a:gd name="connsiteY4" fmla="*/ 192701 h 1474470"/>
                    <a:gd name="connsiteX5" fmla="*/ 613826 w 1657350"/>
                    <a:gd name="connsiteY5" fmla="*/ 1309984 h 1474470"/>
                    <a:gd name="connsiteX6" fmla="*/ 1657956 w 1657350"/>
                    <a:gd name="connsiteY6" fmla="*/ 1396280 h 1474470"/>
                    <a:gd name="connsiteX7" fmla="*/ 1567659 w 1657350"/>
                    <a:gd name="connsiteY7" fmla="*/ 1221402 h 1474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57350" h="1474470">
                      <a:moveTo>
                        <a:pt x="1567659" y="1221402"/>
                      </a:moveTo>
                      <a:cubicBezTo>
                        <a:pt x="1567659" y="1214543"/>
                        <a:pt x="1568231" y="1207685"/>
                        <a:pt x="1568802" y="1200828"/>
                      </a:cubicBezTo>
                      <a:cubicBezTo>
                        <a:pt x="1295625" y="975656"/>
                        <a:pt x="1121889" y="635042"/>
                        <a:pt x="1121889" y="253281"/>
                      </a:cubicBezTo>
                      <a:cubicBezTo>
                        <a:pt x="1121889" y="198988"/>
                        <a:pt x="1125318" y="145838"/>
                        <a:pt x="1132176" y="93832"/>
                      </a:cubicBezTo>
                      <a:cubicBezTo>
                        <a:pt x="754986" y="-63330"/>
                        <a:pt x="332648" y="-18182"/>
                        <a:pt x="1178" y="192701"/>
                      </a:cubicBezTo>
                      <a:cubicBezTo>
                        <a:pt x="-18254" y="635614"/>
                        <a:pt x="203489" y="1073383"/>
                        <a:pt x="613826" y="1309984"/>
                      </a:cubicBezTo>
                      <a:cubicBezTo>
                        <a:pt x="944153" y="1500865"/>
                        <a:pt x="1326486" y="1520296"/>
                        <a:pt x="1657956" y="1396280"/>
                      </a:cubicBezTo>
                      <a:cubicBezTo>
                        <a:pt x="1603663" y="1357418"/>
                        <a:pt x="1567659" y="1293982"/>
                        <a:pt x="1567659" y="122140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0" name="Freeform: Shape 379">
                  <a:extLst>
                    <a:ext uri="{FF2B5EF4-FFF2-40B4-BE49-F238E27FC236}">
                      <a16:creationId xmlns:a16="http://schemas.microsoft.com/office/drawing/2014/main" id="{ED8A1D9A-B720-4F58-AFF9-0AAA891921C6}"/>
                    </a:ext>
                  </a:extLst>
                </p:cNvPr>
                <p:cNvSpPr/>
                <p:nvPr/>
              </p:nvSpPr>
              <p:spPr>
                <a:xfrm>
                  <a:off x="4312968" y="3429000"/>
                  <a:ext cx="1868805" cy="1217295"/>
                </a:xfrm>
                <a:custGeom>
                  <a:avLst/>
                  <a:gdLst>
                    <a:gd name="connsiteX0" fmla="*/ 1783032 w 1868805"/>
                    <a:gd name="connsiteY0" fmla="*/ 215456 h 1217295"/>
                    <a:gd name="connsiteX1" fmla="*/ 1658445 w 1868805"/>
                    <a:gd name="connsiteY1" fmla="*/ 175451 h 1217295"/>
                    <a:gd name="connsiteX2" fmla="*/ 614315 w 1868805"/>
                    <a:gd name="connsiteY2" fmla="*/ 89154 h 1217295"/>
                    <a:gd name="connsiteX3" fmla="*/ 481155 w 1868805"/>
                    <a:gd name="connsiteY3" fmla="*/ 0 h 1217295"/>
                    <a:gd name="connsiteX4" fmla="*/ 1095 w 1868805"/>
                    <a:gd name="connsiteY4" fmla="*/ 1028700 h 1217295"/>
                    <a:gd name="connsiteX5" fmla="*/ 1275540 w 1868805"/>
                    <a:gd name="connsiteY5" fmla="*/ 1056704 h 1217295"/>
                    <a:gd name="connsiteX6" fmla="*/ 1872186 w 1868805"/>
                    <a:gd name="connsiteY6" fmla="*/ 196024 h 1217295"/>
                    <a:gd name="connsiteX7" fmla="*/ 1783032 w 1868805"/>
                    <a:gd name="connsiteY7" fmla="*/ 215456 h 1217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68805" h="1217295">
                      <a:moveTo>
                        <a:pt x="1783032" y="215456"/>
                      </a:moveTo>
                      <a:cubicBezTo>
                        <a:pt x="1736741" y="215456"/>
                        <a:pt x="1693307" y="200596"/>
                        <a:pt x="1658445" y="175451"/>
                      </a:cubicBezTo>
                      <a:cubicBezTo>
                        <a:pt x="1326975" y="299466"/>
                        <a:pt x="944642" y="280035"/>
                        <a:pt x="614315" y="89154"/>
                      </a:cubicBezTo>
                      <a:cubicBezTo>
                        <a:pt x="567452" y="62294"/>
                        <a:pt x="522875" y="32004"/>
                        <a:pt x="481155" y="0"/>
                      </a:cubicBezTo>
                      <a:cubicBezTo>
                        <a:pt x="156543" y="248031"/>
                        <a:pt x="-15478" y="636651"/>
                        <a:pt x="1095" y="1028700"/>
                      </a:cubicBezTo>
                      <a:cubicBezTo>
                        <a:pt x="374856" y="1266444"/>
                        <a:pt x="865203" y="1293876"/>
                        <a:pt x="1275540" y="1056704"/>
                      </a:cubicBezTo>
                      <a:cubicBezTo>
                        <a:pt x="1605867" y="865823"/>
                        <a:pt x="1813894" y="544639"/>
                        <a:pt x="1872186" y="196024"/>
                      </a:cubicBezTo>
                      <a:cubicBezTo>
                        <a:pt x="1845326" y="208026"/>
                        <a:pt x="1815036" y="215456"/>
                        <a:pt x="1783032" y="21545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1" name="Freeform: Shape 380">
                  <a:extLst>
                    <a:ext uri="{FF2B5EF4-FFF2-40B4-BE49-F238E27FC236}">
                      <a16:creationId xmlns:a16="http://schemas.microsoft.com/office/drawing/2014/main" id="{C2655D7A-E592-44BF-B2DB-158EDE07238B}"/>
                    </a:ext>
                  </a:extLst>
                </p:cNvPr>
                <p:cNvSpPr/>
                <p:nvPr/>
              </p:nvSpPr>
              <p:spPr>
                <a:xfrm>
                  <a:off x="5445633" y="3449574"/>
                  <a:ext cx="1308735" cy="2034540"/>
                </a:xfrm>
                <a:custGeom>
                  <a:avLst/>
                  <a:gdLst>
                    <a:gd name="connsiteX0" fmla="*/ 864679 w 1308735"/>
                    <a:gd name="connsiteY0" fmla="*/ 0 h 2034540"/>
                    <a:gd name="connsiteX1" fmla="*/ 740093 w 1308735"/>
                    <a:gd name="connsiteY1" fmla="*/ 175451 h 2034540"/>
                    <a:gd name="connsiteX2" fmla="*/ 143446 w 1308735"/>
                    <a:gd name="connsiteY2" fmla="*/ 1036701 h 2034540"/>
                    <a:gd name="connsiteX3" fmla="*/ 0 w 1308735"/>
                    <a:gd name="connsiteY3" fmla="*/ 1107567 h 2034540"/>
                    <a:gd name="connsiteX4" fmla="*/ 650938 w 1308735"/>
                    <a:gd name="connsiteY4" fmla="*/ 2037398 h 2034540"/>
                    <a:gd name="connsiteX5" fmla="*/ 1312164 w 1308735"/>
                    <a:gd name="connsiteY5" fmla="*/ 948119 h 2034540"/>
                    <a:gd name="connsiteX6" fmla="*/ 864679 w 1308735"/>
                    <a:gd name="connsiteY6" fmla="*/ 0 h 2034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08735" h="2034540">
                      <a:moveTo>
                        <a:pt x="864679" y="0"/>
                      </a:moveTo>
                      <a:cubicBezTo>
                        <a:pt x="857250" y="78296"/>
                        <a:pt x="808101" y="144018"/>
                        <a:pt x="740093" y="175451"/>
                      </a:cubicBezTo>
                      <a:cubicBezTo>
                        <a:pt x="681799" y="524637"/>
                        <a:pt x="473773" y="845820"/>
                        <a:pt x="143446" y="1036701"/>
                      </a:cubicBezTo>
                      <a:cubicBezTo>
                        <a:pt x="96583" y="1063562"/>
                        <a:pt x="48578" y="1086993"/>
                        <a:pt x="0" y="1107567"/>
                      </a:cubicBezTo>
                      <a:cubicBezTo>
                        <a:pt x="52578" y="1512761"/>
                        <a:pt x="302895" y="1856232"/>
                        <a:pt x="650938" y="2037398"/>
                      </a:cubicBezTo>
                      <a:cubicBezTo>
                        <a:pt x="1044131" y="1832801"/>
                        <a:pt x="1312164" y="1421892"/>
                        <a:pt x="1312164" y="948119"/>
                      </a:cubicBezTo>
                      <a:cubicBezTo>
                        <a:pt x="1311593" y="565785"/>
                        <a:pt x="1137856" y="225171"/>
                        <a:pt x="86467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2" name="Freeform: Shape 381">
                  <a:extLst>
                    <a:ext uri="{FF2B5EF4-FFF2-40B4-BE49-F238E27FC236}">
                      <a16:creationId xmlns:a16="http://schemas.microsoft.com/office/drawing/2014/main" id="{4FA41EFC-D485-4AAC-A487-FA2EE5B0118A}"/>
                    </a:ext>
                  </a:extLst>
                </p:cNvPr>
                <p:cNvSpPr/>
                <p:nvPr/>
              </p:nvSpPr>
              <p:spPr>
                <a:xfrm>
                  <a:off x="6220587" y="3175267"/>
                  <a:ext cx="1657350" cy="1474470"/>
                </a:xfrm>
                <a:custGeom>
                  <a:avLst/>
                  <a:gdLst>
                    <a:gd name="connsiteX0" fmla="*/ 1044131 w 1657350"/>
                    <a:gd name="connsiteY0" fmla="*/ 164579 h 1474470"/>
                    <a:gd name="connsiteX1" fmla="*/ 0 w 1657350"/>
                    <a:gd name="connsiteY1" fmla="*/ 78283 h 1474470"/>
                    <a:gd name="connsiteX2" fmla="*/ 90297 w 1657350"/>
                    <a:gd name="connsiteY2" fmla="*/ 253733 h 1474470"/>
                    <a:gd name="connsiteX3" fmla="*/ 89154 w 1657350"/>
                    <a:gd name="connsiteY3" fmla="*/ 274307 h 1474470"/>
                    <a:gd name="connsiteX4" fmla="*/ 536067 w 1657350"/>
                    <a:gd name="connsiteY4" fmla="*/ 1221854 h 1474470"/>
                    <a:gd name="connsiteX5" fmla="*/ 525780 w 1657350"/>
                    <a:gd name="connsiteY5" fmla="*/ 1381303 h 1474470"/>
                    <a:gd name="connsiteX6" fmla="*/ 1656779 w 1657350"/>
                    <a:gd name="connsiteY6" fmla="*/ 1282433 h 1474470"/>
                    <a:gd name="connsiteX7" fmla="*/ 1044131 w 1657350"/>
                    <a:gd name="connsiteY7" fmla="*/ 164579 h 1474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57350" h="1474470">
                      <a:moveTo>
                        <a:pt x="1044131" y="164579"/>
                      </a:moveTo>
                      <a:cubicBezTo>
                        <a:pt x="713804" y="-26302"/>
                        <a:pt x="331470" y="-45733"/>
                        <a:pt x="0" y="78283"/>
                      </a:cubicBezTo>
                      <a:cubicBezTo>
                        <a:pt x="54864" y="117145"/>
                        <a:pt x="90297" y="181153"/>
                        <a:pt x="90297" y="253733"/>
                      </a:cubicBezTo>
                      <a:cubicBezTo>
                        <a:pt x="90297" y="260591"/>
                        <a:pt x="89726" y="267449"/>
                        <a:pt x="89154" y="274307"/>
                      </a:cubicBezTo>
                      <a:cubicBezTo>
                        <a:pt x="362331" y="499478"/>
                        <a:pt x="536067" y="840092"/>
                        <a:pt x="536067" y="1221854"/>
                      </a:cubicBezTo>
                      <a:cubicBezTo>
                        <a:pt x="536067" y="1276147"/>
                        <a:pt x="532638" y="1329296"/>
                        <a:pt x="525780" y="1381303"/>
                      </a:cubicBezTo>
                      <a:cubicBezTo>
                        <a:pt x="902970" y="1538465"/>
                        <a:pt x="1325309" y="1493317"/>
                        <a:pt x="1656779" y="1282433"/>
                      </a:cubicBezTo>
                      <a:cubicBezTo>
                        <a:pt x="1676209" y="839521"/>
                        <a:pt x="1454468" y="401752"/>
                        <a:pt x="1044131" y="16457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57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4" name="Group 863">
                <a:extLst>
                  <a:ext uri="{FF2B5EF4-FFF2-40B4-BE49-F238E27FC236}">
                    <a16:creationId xmlns:a16="http://schemas.microsoft.com/office/drawing/2014/main" id="{6EFC4FE2-7870-4443-A3F1-3FC81F9874BD}"/>
                  </a:ext>
                </a:extLst>
              </p:cNvPr>
              <p:cNvGrpSpPr/>
              <p:nvPr/>
            </p:nvGrpSpPr>
            <p:grpSpPr>
              <a:xfrm>
                <a:off x="-21154" y="1722663"/>
                <a:ext cx="11141864" cy="4214681"/>
                <a:chOff x="-21154" y="1722663"/>
                <a:chExt cx="11141864" cy="4214681"/>
              </a:xfrm>
            </p:grpSpPr>
            <p:grpSp>
              <p:nvGrpSpPr>
                <p:cNvPr id="861" name="Group 860">
                  <a:extLst>
                    <a:ext uri="{FF2B5EF4-FFF2-40B4-BE49-F238E27FC236}">
                      <a16:creationId xmlns:a16="http://schemas.microsoft.com/office/drawing/2014/main" id="{48056B69-6CE3-4743-8C0D-F2217D823E6D}"/>
                    </a:ext>
                  </a:extLst>
                </p:cNvPr>
                <p:cNvGrpSpPr/>
                <p:nvPr/>
              </p:nvGrpSpPr>
              <p:grpSpPr>
                <a:xfrm>
                  <a:off x="-21154" y="1722663"/>
                  <a:ext cx="11131842" cy="1896409"/>
                  <a:chOff x="-21154" y="1722663"/>
                  <a:chExt cx="11131842" cy="1896409"/>
                </a:xfrm>
              </p:grpSpPr>
              <p:grpSp>
                <p:nvGrpSpPr>
                  <p:cNvPr id="843" name="Group 842">
                    <a:extLst>
                      <a:ext uri="{FF2B5EF4-FFF2-40B4-BE49-F238E27FC236}">
                        <a16:creationId xmlns:a16="http://schemas.microsoft.com/office/drawing/2014/main" id="{029CB401-38E2-4FD1-B5F1-BAF151D2FE66}"/>
                      </a:ext>
                    </a:extLst>
                  </p:cNvPr>
                  <p:cNvGrpSpPr/>
                  <p:nvPr/>
                </p:nvGrpSpPr>
                <p:grpSpPr>
                  <a:xfrm>
                    <a:off x="8662576" y="1722663"/>
                    <a:ext cx="2448112" cy="1448284"/>
                    <a:chOff x="350992" y="4701648"/>
                    <a:chExt cx="3397956" cy="1550450"/>
                  </a:xfrm>
                </p:grpSpPr>
                <p:sp>
                  <p:nvSpPr>
                    <p:cNvPr id="844" name="TextBox 843">
                      <a:extLst>
                        <a:ext uri="{FF2B5EF4-FFF2-40B4-BE49-F238E27FC236}">
                          <a16:creationId xmlns:a16="http://schemas.microsoft.com/office/drawing/2014/main" id="{29BBD2FE-C54D-4391-9766-6677EFC4F2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992" y="5000044"/>
                      <a:ext cx="3397956" cy="1252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lvl="0"/>
                      <a:r>
                        <a:rPr lang="en-US" sz="1400" dirty="0">
                          <a:latin typeface="Georgia Pro Light" panose="02040302050405020303" pitchFamily="18" charset="0"/>
                        </a:rPr>
                        <a:t>The increasing frequency and sophistication of phishing attacks drive the demand for advanced phishing protection solutions</a:t>
                      </a:r>
                    </a:p>
                  </p:txBody>
                </p:sp>
                <p:sp>
                  <p:nvSpPr>
                    <p:cNvPr id="845" name="TextBox 844">
                      <a:extLst>
                        <a:ext uri="{FF2B5EF4-FFF2-40B4-BE49-F238E27FC236}">
                          <a16:creationId xmlns:a16="http://schemas.microsoft.com/office/drawing/2014/main" id="{7AD3B6CB-3FED-4F89-8D46-F65F00CC22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992" y="4701648"/>
                      <a:ext cx="3397956" cy="329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lvl="0"/>
                      <a:r>
                        <a:rPr 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eorgia" panose="02040502050405020303" pitchFamily="18" charset="0"/>
                        </a:rPr>
                        <a:t>Need</a:t>
                      </a:r>
                    </a:p>
                  </p:txBody>
                </p:sp>
              </p:grpSp>
              <p:grpSp>
                <p:nvGrpSpPr>
                  <p:cNvPr id="849" name="Group 848">
                    <a:extLst>
                      <a:ext uri="{FF2B5EF4-FFF2-40B4-BE49-F238E27FC236}">
                        <a16:creationId xmlns:a16="http://schemas.microsoft.com/office/drawing/2014/main" id="{B0E4A11E-A7DD-4B78-8D84-1BF1CAB0EC59}"/>
                      </a:ext>
                    </a:extLst>
                  </p:cNvPr>
                  <p:cNvGrpSpPr/>
                  <p:nvPr/>
                </p:nvGrpSpPr>
                <p:grpSpPr>
                  <a:xfrm>
                    <a:off x="-21154" y="1739901"/>
                    <a:ext cx="3029298" cy="1879171"/>
                    <a:chOff x="1193811" y="2453312"/>
                    <a:chExt cx="3029298" cy="1879171"/>
                  </a:xfrm>
                </p:grpSpPr>
                <p:sp>
                  <p:nvSpPr>
                    <p:cNvPr id="850" name="TextBox 849">
                      <a:extLst>
                        <a:ext uri="{FF2B5EF4-FFF2-40B4-BE49-F238E27FC236}">
                          <a16:creationId xmlns:a16="http://schemas.microsoft.com/office/drawing/2014/main" id="{7ED1C41E-38B1-4345-9986-0D02376E3B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93811" y="2732045"/>
                      <a:ext cx="3029298" cy="16004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lvl="0" algn="r"/>
                      <a:r>
                        <a:rPr lang="en-US" sz="1400" dirty="0">
                          <a:latin typeface="Georgia Pro Light" panose="02040302050405020303" pitchFamily="18" charset="0"/>
                        </a:rPr>
                        <a:t>Integrating advanced technologies like artificial intelligence (AI) and machine learning (ML) offers substantial opportunities by enhancing threat detection, accuracy in identifying phishing attempts, and providing adaptive defenses.</a:t>
                      </a:r>
                    </a:p>
                  </p:txBody>
                </p:sp>
                <p:sp>
                  <p:nvSpPr>
                    <p:cNvPr id="851" name="TextBox 850">
                      <a:extLst>
                        <a:ext uri="{FF2B5EF4-FFF2-40B4-BE49-F238E27FC236}">
                          <a16:creationId xmlns:a16="http://schemas.microsoft.com/office/drawing/2014/main" id="{E00D384E-EBFD-4520-9C24-D6F350AA28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74997" y="2453312"/>
                      <a:ext cx="244811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lvl="0" algn="r"/>
                      <a:r>
                        <a:rPr lang="en-US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eorgia" panose="02040502050405020303" pitchFamily="18" charset="0"/>
                        </a:rPr>
                        <a:t>Technologies </a:t>
                      </a:r>
                    </a:p>
                  </p:txBody>
                </p:sp>
              </p:grpSp>
            </p:grpSp>
            <p:grpSp>
              <p:nvGrpSpPr>
                <p:cNvPr id="862" name="Group 861">
                  <a:extLst>
                    <a:ext uri="{FF2B5EF4-FFF2-40B4-BE49-F238E27FC236}">
                      <a16:creationId xmlns:a16="http://schemas.microsoft.com/office/drawing/2014/main" id="{F882492F-05BA-4FF5-B917-45C394356A25}"/>
                    </a:ext>
                  </a:extLst>
                </p:cNvPr>
                <p:cNvGrpSpPr/>
                <p:nvPr/>
              </p:nvGrpSpPr>
              <p:grpSpPr>
                <a:xfrm>
                  <a:off x="550010" y="3649894"/>
                  <a:ext cx="10570700" cy="1253274"/>
                  <a:chOff x="550010" y="3642352"/>
                  <a:chExt cx="10570700" cy="1253274"/>
                </a:xfrm>
              </p:grpSpPr>
              <p:grpSp>
                <p:nvGrpSpPr>
                  <p:cNvPr id="852" name="Group 851">
                    <a:extLst>
                      <a:ext uri="{FF2B5EF4-FFF2-40B4-BE49-F238E27FC236}">
                        <a16:creationId xmlns:a16="http://schemas.microsoft.com/office/drawing/2014/main" id="{5351F727-2B1C-4946-9914-7312F71F26B7}"/>
                      </a:ext>
                    </a:extLst>
                  </p:cNvPr>
                  <p:cNvGrpSpPr/>
                  <p:nvPr/>
                </p:nvGrpSpPr>
                <p:grpSpPr>
                  <a:xfrm>
                    <a:off x="550010" y="3820875"/>
                    <a:ext cx="2458134" cy="1074751"/>
                    <a:chOff x="1764975" y="4739290"/>
                    <a:chExt cx="2458134" cy="1074751"/>
                  </a:xfrm>
                </p:grpSpPr>
                <p:sp>
                  <p:nvSpPr>
                    <p:cNvPr id="853" name="TextBox 852">
                      <a:extLst>
                        <a:ext uri="{FF2B5EF4-FFF2-40B4-BE49-F238E27FC236}">
                          <a16:creationId xmlns:a16="http://schemas.microsoft.com/office/drawing/2014/main" id="{E9BB502A-892A-4677-B0E0-001EB1D245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4975" y="5075377"/>
                      <a:ext cx="2448112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lvl="0" algn="r"/>
                      <a:r>
                        <a:rPr lang="en-IN" sz="1400" dirty="0">
                          <a:latin typeface="Georgia Pro Light" panose="02040302050405020303" pitchFamily="18" charset="0"/>
                        </a:rPr>
                        <a:t>Protect Sensitive </a:t>
                      </a:r>
                      <a:r>
                        <a:rPr lang="en-IN" sz="1400" dirty="0" err="1">
                          <a:latin typeface="Georgia Pro Light" panose="02040302050405020303" pitchFamily="18" charset="0"/>
                        </a:rPr>
                        <a:t>Informatio</a:t>
                      </a:r>
                      <a:r>
                        <a:rPr lang="en-US" sz="1400" dirty="0">
                          <a:latin typeface="Georgia Pro Light" panose="02040302050405020303" pitchFamily="18" charset="0"/>
                        </a:rPr>
                        <a:t>n, </a:t>
                      </a:r>
                      <a:r>
                        <a:rPr lang="en-IN" sz="1400" dirty="0">
                          <a:latin typeface="Georgia Pro Light" panose="02040302050405020303" pitchFamily="18" charset="0"/>
                        </a:rPr>
                        <a:t>Financial Security</a:t>
                      </a:r>
                      <a:r>
                        <a:rPr lang="en-US" sz="1400" dirty="0">
                          <a:latin typeface="Georgia Pro Light" panose="02040302050405020303" pitchFamily="18" charset="0"/>
                        </a:rPr>
                        <a:t>, </a:t>
                      </a:r>
                      <a:r>
                        <a:rPr lang="en-IN" sz="1400" dirty="0">
                          <a:latin typeface="Georgia Pro Light" panose="02040302050405020303" pitchFamily="18" charset="0"/>
                        </a:rPr>
                        <a:t>Maintain Reputation</a:t>
                      </a:r>
                      <a:r>
                        <a:rPr lang="en-US" sz="1400" dirty="0">
                          <a:latin typeface="Georgia Pro Light" panose="02040302050405020303" pitchFamily="18" charset="0"/>
                        </a:rPr>
                        <a:t>  </a:t>
                      </a:r>
                    </a:p>
                  </p:txBody>
                </p:sp>
                <p:sp>
                  <p:nvSpPr>
                    <p:cNvPr id="854" name="TextBox 853">
                      <a:extLst>
                        <a:ext uri="{FF2B5EF4-FFF2-40B4-BE49-F238E27FC236}">
                          <a16:creationId xmlns:a16="http://schemas.microsoft.com/office/drawing/2014/main" id="{EC3CC5FE-B8BD-4A34-9C23-2C5E085E2C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74997" y="4739290"/>
                      <a:ext cx="244811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lvl="0" algn="r"/>
                      <a:r>
                        <a:rPr lang="en-US" sz="1400" b="1" dirty="0">
                          <a:solidFill>
                            <a:schemeClr val="accent5"/>
                          </a:solidFill>
                          <a:latin typeface="Georgia" panose="02040502050405020303" pitchFamily="18" charset="0"/>
                        </a:rPr>
                        <a:t>Why?</a:t>
                      </a:r>
                    </a:p>
                  </p:txBody>
                </p:sp>
              </p:grpSp>
              <p:grpSp>
                <p:nvGrpSpPr>
                  <p:cNvPr id="855" name="Group 854">
                    <a:extLst>
                      <a:ext uri="{FF2B5EF4-FFF2-40B4-BE49-F238E27FC236}">
                        <a16:creationId xmlns:a16="http://schemas.microsoft.com/office/drawing/2014/main" id="{69FDAAA8-939D-447A-9556-35C3198636C3}"/>
                      </a:ext>
                    </a:extLst>
                  </p:cNvPr>
                  <p:cNvGrpSpPr/>
                  <p:nvPr/>
                </p:nvGrpSpPr>
                <p:grpSpPr>
                  <a:xfrm>
                    <a:off x="8672598" y="3642352"/>
                    <a:ext cx="2448112" cy="870192"/>
                    <a:chOff x="7978913" y="2781901"/>
                    <a:chExt cx="2448112" cy="870192"/>
                  </a:xfrm>
                </p:grpSpPr>
                <p:sp>
                  <p:nvSpPr>
                    <p:cNvPr id="856" name="TextBox 855">
                      <a:extLst>
                        <a:ext uri="{FF2B5EF4-FFF2-40B4-BE49-F238E27FC236}">
                          <a16:creationId xmlns:a16="http://schemas.microsoft.com/office/drawing/2014/main" id="{49BE4466-5840-4E7D-A0B7-E26252E1E5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8913" y="3128873"/>
                      <a:ext cx="2448112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lvl="0"/>
                      <a:r>
                        <a:rPr lang="en-US" sz="1400" dirty="0">
                          <a:latin typeface="Georgia Pro Light" panose="02040302050405020303" pitchFamily="18" charset="0"/>
                        </a:rPr>
                        <a:t>CAGR of 11-13% over the course of the 10 years</a:t>
                      </a:r>
                    </a:p>
                  </p:txBody>
                </p:sp>
                <p:sp>
                  <p:nvSpPr>
                    <p:cNvPr id="857" name="TextBox 856">
                      <a:extLst>
                        <a:ext uri="{FF2B5EF4-FFF2-40B4-BE49-F238E27FC236}">
                          <a16:creationId xmlns:a16="http://schemas.microsoft.com/office/drawing/2014/main" id="{A82A9085-0787-4B2D-89BE-3196931253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8913" y="2781901"/>
                      <a:ext cx="244811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lvl="0"/>
                      <a:r>
                        <a:rPr lang="en-US" sz="1400" b="1" dirty="0">
                          <a:solidFill>
                            <a:schemeClr val="accent2"/>
                          </a:solidFill>
                          <a:latin typeface="Georgia" panose="02040502050405020303" pitchFamily="18" charset="0"/>
                        </a:rPr>
                        <a:t>Growth rate </a:t>
                      </a:r>
                    </a:p>
                  </p:txBody>
                </p:sp>
              </p:grpSp>
            </p:grpSp>
            <p:grpSp>
              <p:nvGrpSpPr>
                <p:cNvPr id="863" name="Group 862">
                  <a:extLst>
                    <a:ext uri="{FF2B5EF4-FFF2-40B4-BE49-F238E27FC236}">
                      <a16:creationId xmlns:a16="http://schemas.microsoft.com/office/drawing/2014/main" id="{8029C00F-5E30-4159-B1DC-9512943E3D00}"/>
                    </a:ext>
                  </a:extLst>
                </p:cNvPr>
                <p:cNvGrpSpPr/>
                <p:nvPr/>
              </p:nvGrpSpPr>
              <p:grpSpPr>
                <a:xfrm>
                  <a:off x="560032" y="4919947"/>
                  <a:ext cx="10550656" cy="1017397"/>
                  <a:chOff x="560032" y="4919947"/>
                  <a:chExt cx="10550656" cy="1017397"/>
                </a:xfrm>
              </p:grpSpPr>
              <p:grpSp>
                <p:nvGrpSpPr>
                  <p:cNvPr id="846" name="Group 845">
                    <a:extLst>
                      <a:ext uri="{FF2B5EF4-FFF2-40B4-BE49-F238E27FC236}">
                        <a16:creationId xmlns:a16="http://schemas.microsoft.com/office/drawing/2014/main" id="{681CD4D8-D05C-41E8-AD68-D2D266D2C5B6}"/>
                      </a:ext>
                    </a:extLst>
                  </p:cNvPr>
                  <p:cNvGrpSpPr/>
                  <p:nvPr/>
                </p:nvGrpSpPr>
                <p:grpSpPr>
                  <a:xfrm>
                    <a:off x="560032" y="4919947"/>
                    <a:ext cx="2448112" cy="1017397"/>
                    <a:chOff x="350992" y="4701648"/>
                    <a:chExt cx="3397956" cy="1089167"/>
                  </a:xfrm>
                </p:grpSpPr>
                <p:sp>
                  <p:nvSpPr>
                    <p:cNvPr id="847" name="TextBox 846">
                      <a:extLst>
                        <a:ext uri="{FF2B5EF4-FFF2-40B4-BE49-F238E27FC236}">
                          <a16:creationId xmlns:a16="http://schemas.microsoft.com/office/drawing/2014/main" id="{C22E370F-2614-49A7-9369-045D3F5458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992" y="5000044"/>
                      <a:ext cx="3397956" cy="7907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lvl="0" algn="r"/>
                      <a:r>
                        <a:rPr lang="en-IN" sz="1400" dirty="0">
                          <a:latin typeface="Georgia Pro Light" panose="02040302050405020303" pitchFamily="18" charset="0"/>
                        </a:rPr>
                        <a:t>Individual Users</a:t>
                      </a:r>
                      <a:r>
                        <a:rPr lang="en-US" sz="1400" dirty="0">
                          <a:latin typeface="Georgia Pro Light" panose="02040302050405020303" pitchFamily="18" charset="0"/>
                        </a:rPr>
                        <a:t>, </a:t>
                      </a:r>
                      <a:r>
                        <a:rPr lang="en-IN" sz="1400" dirty="0">
                          <a:latin typeface="Georgia Pro Light" panose="02040302050405020303" pitchFamily="18" charset="0"/>
                        </a:rPr>
                        <a:t>Corporate Employees</a:t>
                      </a:r>
                      <a:r>
                        <a:rPr lang="en-US" sz="1400" dirty="0">
                          <a:latin typeface="Georgia Pro Light" panose="02040302050405020303" pitchFamily="18" charset="0"/>
                        </a:rPr>
                        <a:t>, </a:t>
                      </a:r>
                      <a:r>
                        <a:rPr lang="en-IN" sz="1400" dirty="0">
                          <a:latin typeface="Georgia Pro Light" panose="02040302050405020303" pitchFamily="18" charset="0"/>
                        </a:rPr>
                        <a:t>Businesses</a:t>
                      </a:r>
                      <a:r>
                        <a:rPr lang="en-US" sz="1400" dirty="0">
                          <a:latin typeface="Georgia Pro Light" panose="02040302050405020303" pitchFamily="18" charset="0"/>
                        </a:rPr>
                        <a:t>, </a:t>
                      </a:r>
                      <a:r>
                        <a:rPr lang="en-IN" sz="1400" dirty="0">
                          <a:latin typeface="Georgia Pro Light" panose="02040302050405020303" pitchFamily="18" charset="0"/>
                        </a:rPr>
                        <a:t>Large Corporations</a:t>
                      </a:r>
                      <a:r>
                        <a:rPr lang="en-US" sz="1400" dirty="0">
                          <a:latin typeface="Georgia Pro Light" panose="02040302050405020303" pitchFamily="18" charset="0"/>
                        </a:rPr>
                        <a:t>. </a:t>
                      </a:r>
                    </a:p>
                  </p:txBody>
                </p:sp>
                <p:sp>
                  <p:nvSpPr>
                    <p:cNvPr id="848" name="TextBox 847">
                      <a:extLst>
                        <a:ext uri="{FF2B5EF4-FFF2-40B4-BE49-F238E27FC236}">
                          <a16:creationId xmlns:a16="http://schemas.microsoft.com/office/drawing/2014/main" id="{FB4AF6D4-A6D9-43E4-BC18-4059B10C0F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992" y="4701648"/>
                      <a:ext cx="3397956" cy="3294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lvl="0" algn="r"/>
                      <a:r>
                        <a:rPr lang="en-US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Georgia" panose="02040502050405020303" pitchFamily="18" charset="0"/>
                        </a:rPr>
                        <a:t>Target </a:t>
                      </a:r>
                    </a:p>
                  </p:txBody>
                </p:sp>
              </p:grpSp>
              <p:grpSp>
                <p:nvGrpSpPr>
                  <p:cNvPr id="858" name="Group 857">
                    <a:extLst>
                      <a:ext uri="{FF2B5EF4-FFF2-40B4-BE49-F238E27FC236}">
                        <a16:creationId xmlns:a16="http://schemas.microsoft.com/office/drawing/2014/main" id="{E3A874F6-084E-4502-BABC-D350D2B7FAD5}"/>
                      </a:ext>
                    </a:extLst>
                  </p:cNvPr>
                  <p:cNvGrpSpPr/>
                  <p:nvPr/>
                </p:nvGrpSpPr>
                <p:grpSpPr>
                  <a:xfrm>
                    <a:off x="8662576" y="4919947"/>
                    <a:ext cx="2448112" cy="1017397"/>
                    <a:chOff x="7968891" y="4249416"/>
                    <a:chExt cx="2448112" cy="1017397"/>
                  </a:xfrm>
                </p:grpSpPr>
                <p:sp>
                  <p:nvSpPr>
                    <p:cNvPr id="859" name="TextBox 858">
                      <a:extLst>
                        <a:ext uri="{FF2B5EF4-FFF2-40B4-BE49-F238E27FC236}">
                          <a16:creationId xmlns:a16="http://schemas.microsoft.com/office/drawing/2014/main" id="{CD21F75B-9811-4AAD-A80C-D2D5BBF76C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68891" y="4528149"/>
                      <a:ext cx="2448112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lvl="0"/>
                      <a:r>
                        <a:rPr lang="en-US" sz="1400" dirty="0">
                          <a:latin typeface="Georgia Pro Light" panose="02040302050405020303" pitchFamily="18" charset="0"/>
                        </a:rPr>
                        <a:t>An anticipated USD 3.6 billion in 2024 to USD 7.5 billion by 2028</a:t>
                      </a:r>
                    </a:p>
                  </p:txBody>
                </p:sp>
                <p:sp>
                  <p:nvSpPr>
                    <p:cNvPr id="860" name="TextBox 859">
                      <a:extLst>
                        <a:ext uri="{FF2B5EF4-FFF2-40B4-BE49-F238E27FC236}">
                          <a16:creationId xmlns:a16="http://schemas.microsoft.com/office/drawing/2014/main" id="{2024F3D3-B1FE-4C0E-BA27-593CE1E03F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68891" y="4249416"/>
                      <a:ext cx="244811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lvl="0"/>
                      <a:r>
                        <a:rPr lang="en-US" sz="1400" b="1" dirty="0">
                          <a:solidFill>
                            <a:schemeClr val="accent3"/>
                          </a:solidFill>
                          <a:latin typeface="Georgia" panose="02040502050405020303" pitchFamily="18" charset="0"/>
                        </a:rPr>
                        <a:t>Significant market size</a:t>
                      </a:r>
                    </a:p>
                  </p:txBody>
                </p:sp>
              </p:grpSp>
            </p:grpSp>
          </p:grpSp>
        </p:grpSp>
        <p:sp>
          <p:nvSpPr>
            <p:cNvPr id="884" name="TextBox 883">
              <a:extLst>
                <a:ext uri="{FF2B5EF4-FFF2-40B4-BE49-F238E27FC236}">
                  <a16:creationId xmlns:a16="http://schemas.microsoft.com/office/drawing/2014/main" id="{3EE5CC21-6C72-4391-BA21-74314A7F33C9}"/>
                </a:ext>
              </a:extLst>
            </p:cNvPr>
            <p:cNvSpPr txBox="1"/>
            <p:nvPr/>
          </p:nvSpPr>
          <p:spPr>
            <a:xfrm>
              <a:off x="5713593" y="1998728"/>
              <a:ext cx="764814" cy="431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Cond" panose="02040506050405020303" pitchFamily="18" charset="0"/>
                </a:rPr>
                <a:t>01</a:t>
              </a:r>
            </a:p>
          </p:txBody>
        </p:sp>
        <p:sp>
          <p:nvSpPr>
            <p:cNvPr id="885" name="TextBox 884">
              <a:extLst>
                <a:ext uri="{FF2B5EF4-FFF2-40B4-BE49-F238E27FC236}">
                  <a16:creationId xmlns:a16="http://schemas.microsoft.com/office/drawing/2014/main" id="{B57020FC-13B6-45AC-8A14-A46C821CA2E5}"/>
                </a:ext>
              </a:extLst>
            </p:cNvPr>
            <p:cNvSpPr txBox="1"/>
            <p:nvPr/>
          </p:nvSpPr>
          <p:spPr>
            <a:xfrm>
              <a:off x="7144776" y="2664487"/>
              <a:ext cx="764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Cond" panose="02040506050405020303" pitchFamily="18" charset="0"/>
                </a:rPr>
                <a:t>02</a:t>
              </a:r>
            </a:p>
          </p:txBody>
        </p:sp>
        <p:sp>
          <p:nvSpPr>
            <p:cNvPr id="886" name="TextBox 885">
              <a:extLst>
                <a:ext uri="{FF2B5EF4-FFF2-40B4-BE49-F238E27FC236}">
                  <a16:creationId xmlns:a16="http://schemas.microsoft.com/office/drawing/2014/main" id="{5FC18EA2-088D-4DCA-A0C3-79A52119BC43}"/>
                </a:ext>
              </a:extLst>
            </p:cNvPr>
            <p:cNvSpPr txBox="1"/>
            <p:nvPr/>
          </p:nvSpPr>
          <p:spPr>
            <a:xfrm>
              <a:off x="7144776" y="4375630"/>
              <a:ext cx="764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Cond" panose="02040506050405020303" pitchFamily="18" charset="0"/>
                </a:rPr>
                <a:t>03</a:t>
              </a:r>
            </a:p>
          </p:txBody>
        </p:sp>
        <p:sp>
          <p:nvSpPr>
            <p:cNvPr id="887" name="TextBox 886">
              <a:extLst>
                <a:ext uri="{FF2B5EF4-FFF2-40B4-BE49-F238E27FC236}">
                  <a16:creationId xmlns:a16="http://schemas.microsoft.com/office/drawing/2014/main" id="{DB9E8733-CB88-41F8-A3D7-8F9CFA00730D}"/>
                </a:ext>
              </a:extLst>
            </p:cNvPr>
            <p:cNvSpPr txBox="1"/>
            <p:nvPr/>
          </p:nvSpPr>
          <p:spPr>
            <a:xfrm>
              <a:off x="5713593" y="5244668"/>
              <a:ext cx="764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Cond" panose="02040506050405020303" pitchFamily="18" charset="0"/>
                </a:rPr>
                <a:t>04</a:t>
              </a:r>
            </a:p>
          </p:txBody>
        </p:sp>
        <p:sp>
          <p:nvSpPr>
            <p:cNvPr id="888" name="TextBox 887">
              <a:extLst>
                <a:ext uri="{FF2B5EF4-FFF2-40B4-BE49-F238E27FC236}">
                  <a16:creationId xmlns:a16="http://schemas.microsoft.com/office/drawing/2014/main" id="{DDDCF9C0-042A-48D8-A197-73A9A5D44C0C}"/>
                </a:ext>
              </a:extLst>
            </p:cNvPr>
            <p:cNvSpPr txBox="1"/>
            <p:nvPr/>
          </p:nvSpPr>
          <p:spPr>
            <a:xfrm>
              <a:off x="4235523" y="4375630"/>
              <a:ext cx="764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Cond" panose="02040506050405020303" pitchFamily="18" charset="0"/>
                </a:rPr>
                <a:t>05</a:t>
              </a:r>
            </a:p>
          </p:txBody>
        </p:sp>
        <p:sp>
          <p:nvSpPr>
            <p:cNvPr id="889" name="TextBox 888">
              <a:extLst>
                <a:ext uri="{FF2B5EF4-FFF2-40B4-BE49-F238E27FC236}">
                  <a16:creationId xmlns:a16="http://schemas.microsoft.com/office/drawing/2014/main" id="{C58CAB39-C339-4B1E-96BA-6DEB3688FB07}"/>
                </a:ext>
              </a:extLst>
            </p:cNvPr>
            <p:cNvSpPr txBox="1"/>
            <p:nvPr/>
          </p:nvSpPr>
          <p:spPr>
            <a:xfrm>
              <a:off x="4222169" y="2678542"/>
              <a:ext cx="7648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Cond" panose="02040506050405020303" pitchFamily="18" charset="0"/>
                </a:rPr>
                <a:t>06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ED7AD-C860-66D7-77AB-A5D3D2BD06A7}"/>
              </a:ext>
            </a:extLst>
          </p:cNvPr>
          <p:cNvSpPr txBox="1"/>
          <p:nvPr/>
        </p:nvSpPr>
        <p:spPr>
          <a:xfrm>
            <a:off x="968188" y="80333"/>
            <a:ext cx="101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Market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1DDDA3-54C3-B7F7-58A6-83F995B8D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0"/>
            <a:ext cx="1719943" cy="7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0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4C2B7-D97A-460F-A858-02BED3E5F91C}"/>
              </a:ext>
            </a:extLst>
          </p:cNvPr>
          <p:cNvSpPr txBox="1"/>
          <p:nvPr/>
        </p:nvSpPr>
        <p:spPr>
          <a:xfrm>
            <a:off x="968188" y="80333"/>
            <a:ext cx="101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B155B-E829-AA84-A7BE-3A1418EB71A9}"/>
              </a:ext>
            </a:extLst>
          </p:cNvPr>
          <p:cNvSpPr txBox="1"/>
          <p:nvPr/>
        </p:nvSpPr>
        <p:spPr>
          <a:xfrm>
            <a:off x="917022" y="1767006"/>
            <a:ext cx="1043415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Develop a robust phishing detection system capable of identifying AI-driven phishing attacks.</a:t>
            </a:r>
          </a:p>
          <a:p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AI-driven phishing detection systems that can accurately identify and mitigate phishing attempts in real-time.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Providing users with immediate feedback on email legitimacy while maintaining high detection accuracy and performance.</a:t>
            </a:r>
            <a:endParaRPr lang="en-IN" sz="2400" dirty="0"/>
          </a:p>
          <a:p>
            <a:endParaRPr lang="en-IN" dirty="0"/>
          </a:p>
        </p:txBody>
      </p:sp>
      <p:sp>
        <p:nvSpPr>
          <p:cNvPr id="7" name="Google Shape;9333;p73">
            <a:extLst>
              <a:ext uri="{FF2B5EF4-FFF2-40B4-BE49-F238E27FC236}">
                <a16:creationId xmlns:a16="http://schemas.microsoft.com/office/drawing/2014/main" id="{C536AAA8-FF1A-DBC6-8A08-E3A5C5C41370}"/>
              </a:ext>
            </a:extLst>
          </p:cNvPr>
          <p:cNvSpPr/>
          <p:nvPr/>
        </p:nvSpPr>
        <p:spPr>
          <a:xfrm>
            <a:off x="5402267" y="5219699"/>
            <a:ext cx="900562" cy="918207"/>
          </a:xfrm>
          <a:custGeom>
            <a:avLst/>
            <a:gdLst/>
            <a:ahLst/>
            <a:cxnLst/>
            <a:rect l="l" t="t" r="r" b="b"/>
            <a:pathLst>
              <a:path w="10397" h="11800" extrusionOk="0">
                <a:moveTo>
                  <a:pt x="5167" y="2757"/>
                </a:moveTo>
                <a:cubicBezTo>
                  <a:pt x="5923" y="2757"/>
                  <a:pt x="6553" y="3388"/>
                  <a:pt x="6553" y="4144"/>
                </a:cubicBezTo>
                <a:cubicBezTo>
                  <a:pt x="6553" y="4490"/>
                  <a:pt x="6396" y="4805"/>
                  <a:pt x="6175" y="5089"/>
                </a:cubicBezTo>
                <a:cubicBezTo>
                  <a:pt x="7026" y="5498"/>
                  <a:pt x="7593" y="6317"/>
                  <a:pt x="7593" y="7294"/>
                </a:cubicBezTo>
                <a:lnTo>
                  <a:pt x="7593" y="8019"/>
                </a:lnTo>
                <a:cubicBezTo>
                  <a:pt x="7593" y="8208"/>
                  <a:pt x="7435" y="8365"/>
                  <a:pt x="7246" y="8365"/>
                </a:cubicBezTo>
                <a:lnTo>
                  <a:pt x="3088" y="8365"/>
                </a:lnTo>
                <a:cubicBezTo>
                  <a:pt x="2867" y="8365"/>
                  <a:pt x="2710" y="8208"/>
                  <a:pt x="2710" y="8019"/>
                </a:cubicBezTo>
                <a:lnTo>
                  <a:pt x="2710" y="7294"/>
                </a:lnTo>
                <a:cubicBezTo>
                  <a:pt x="2710" y="6317"/>
                  <a:pt x="3308" y="5498"/>
                  <a:pt x="4127" y="5089"/>
                </a:cubicBezTo>
                <a:cubicBezTo>
                  <a:pt x="3907" y="4868"/>
                  <a:pt x="3781" y="4553"/>
                  <a:pt x="3781" y="4144"/>
                </a:cubicBezTo>
                <a:cubicBezTo>
                  <a:pt x="3781" y="3388"/>
                  <a:pt x="4411" y="2757"/>
                  <a:pt x="5167" y="2757"/>
                </a:cubicBezTo>
                <a:close/>
                <a:moveTo>
                  <a:pt x="5183" y="1"/>
                </a:moveTo>
                <a:cubicBezTo>
                  <a:pt x="5128" y="1"/>
                  <a:pt x="5073" y="17"/>
                  <a:pt x="5010" y="48"/>
                </a:cubicBezTo>
                <a:cubicBezTo>
                  <a:pt x="3964" y="646"/>
                  <a:pt x="2946" y="940"/>
                  <a:pt x="1919" y="940"/>
                </a:cubicBezTo>
                <a:cubicBezTo>
                  <a:pt x="1430" y="940"/>
                  <a:pt x="939" y="873"/>
                  <a:pt x="441" y="741"/>
                </a:cubicBezTo>
                <a:cubicBezTo>
                  <a:pt x="402" y="722"/>
                  <a:pt x="363" y="714"/>
                  <a:pt x="326" y="714"/>
                </a:cubicBezTo>
                <a:cubicBezTo>
                  <a:pt x="243" y="714"/>
                  <a:pt x="170" y="751"/>
                  <a:pt x="126" y="773"/>
                </a:cubicBezTo>
                <a:cubicBezTo>
                  <a:pt x="32" y="836"/>
                  <a:pt x="0" y="930"/>
                  <a:pt x="0" y="1056"/>
                </a:cubicBezTo>
                <a:lnTo>
                  <a:pt x="0" y="5026"/>
                </a:lnTo>
                <a:cubicBezTo>
                  <a:pt x="0" y="8145"/>
                  <a:pt x="2080" y="10949"/>
                  <a:pt x="5104" y="11799"/>
                </a:cubicBezTo>
                <a:lnTo>
                  <a:pt x="5262" y="11799"/>
                </a:lnTo>
                <a:cubicBezTo>
                  <a:pt x="8255" y="10917"/>
                  <a:pt x="10397" y="8145"/>
                  <a:pt x="10397" y="5026"/>
                </a:cubicBezTo>
                <a:lnTo>
                  <a:pt x="10397" y="1056"/>
                </a:lnTo>
                <a:cubicBezTo>
                  <a:pt x="10397" y="930"/>
                  <a:pt x="10365" y="836"/>
                  <a:pt x="10271" y="773"/>
                </a:cubicBezTo>
                <a:cubicBezTo>
                  <a:pt x="10162" y="751"/>
                  <a:pt x="10084" y="714"/>
                  <a:pt x="10014" y="714"/>
                </a:cubicBezTo>
                <a:cubicBezTo>
                  <a:pt x="9983" y="714"/>
                  <a:pt x="9954" y="722"/>
                  <a:pt x="9924" y="741"/>
                </a:cubicBezTo>
                <a:cubicBezTo>
                  <a:pt x="9414" y="877"/>
                  <a:pt x="8910" y="946"/>
                  <a:pt x="8409" y="946"/>
                </a:cubicBezTo>
                <a:cubicBezTo>
                  <a:pt x="7395" y="946"/>
                  <a:pt x="6389" y="660"/>
                  <a:pt x="5356" y="48"/>
                </a:cubicBezTo>
                <a:cubicBezTo>
                  <a:pt x="5293" y="17"/>
                  <a:pt x="5238" y="1"/>
                  <a:pt x="5183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45746B-72F5-73E8-E606-C5845214E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779" y="0"/>
            <a:ext cx="1719221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83658F-A902-4DF3-B7D6-175EF91F4597}"/>
              </a:ext>
            </a:extLst>
          </p:cNvPr>
          <p:cNvGrpSpPr/>
          <p:nvPr/>
        </p:nvGrpSpPr>
        <p:grpSpPr>
          <a:xfrm>
            <a:off x="170581" y="1562054"/>
            <a:ext cx="11777626" cy="5045575"/>
            <a:chOff x="236260" y="1384254"/>
            <a:chExt cx="11777626" cy="504557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9BF800-007D-4719-AEC1-43DFC3CF8313}"/>
                </a:ext>
              </a:extLst>
            </p:cNvPr>
            <p:cNvSpPr/>
            <p:nvPr/>
          </p:nvSpPr>
          <p:spPr>
            <a:xfrm>
              <a:off x="426496" y="2855170"/>
              <a:ext cx="1868109" cy="187087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84056A8-798B-4CC1-A7AA-E798A58AFC69}"/>
                </a:ext>
              </a:extLst>
            </p:cNvPr>
            <p:cNvSpPr/>
            <p:nvPr/>
          </p:nvSpPr>
          <p:spPr>
            <a:xfrm>
              <a:off x="2850518" y="2844267"/>
              <a:ext cx="2012491" cy="108182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DA41635-1E91-4188-8030-216F78C3FA89}"/>
                </a:ext>
              </a:extLst>
            </p:cNvPr>
            <p:cNvSpPr/>
            <p:nvPr/>
          </p:nvSpPr>
          <p:spPr>
            <a:xfrm>
              <a:off x="9948907" y="5171871"/>
              <a:ext cx="1995954" cy="1257958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824D99D-0DAD-42D5-8733-8640BD131DAF}"/>
                </a:ext>
              </a:extLst>
            </p:cNvPr>
            <p:cNvSpPr/>
            <p:nvPr/>
          </p:nvSpPr>
          <p:spPr>
            <a:xfrm>
              <a:off x="7715956" y="2855171"/>
              <a:ext cx="1868109" cy="1023286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EEA2E6B-BCCA-48D4-9939-B98482256356}"/>
                </a:ext>
              </a:extLst>
            </p:cNvPr>
            <p:cNvSpPr/>
            <p:nvPr/>
          </p:nvSpPr>
          <p:spPr>
            <a:xfrm>
              <a:off x="10145777" y="2855170"/>
              <a:ext cx="1868109" cy="187087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1" name="Chart 60">
              <a:extLst>
                <a:ext uri="{FF2B5EF4-FFF2-40B4-BE49-F238E27FC236}">
                  <a16:creationId xmlns:a16="http://schemas.microsoft.com/office/drawing/2014/main" id="{3B76EE72-8667-48D8-AB7D-26EA50833B8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23701315"/>
                </p:ext>
              </p:extLst>
            </p:nvPr>
          </p:nvGraphicFramePr>
          <p:xfrm>
            <a:off x="236260" y="3102000"/>
            <a:ext cx="2406649" cy="16044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9" name="Star: 5 Points 68">
              <a:extLst>
                <a:ext uri="{FF2B5EF4-FFF2-40B4-BE49-F238E27FC236}">
                  <a16:creationId xmlns:a16="http://schemas.microsoft.com/office/drawing/2014/main" id="{D9EAE58F-2751-4CB2-BE08-D90F4DE8A150}"/>
                </a:ext>
              </a:extLst>
            </p:cNvPr>
            <p:cNvSpPr/>
            <p:nvPr/>
          </p:nvSpPr>
          <p:spPr>
            <a:xfrm>
              <a:off x="3717225" y="3140744"/>
              <a:ext cx="185712" cy="185712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Georgia" panose="02040502050405020303" pitchFamily="18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509388A-BFB1-466C-9160-A225EC13EBBE}"/>
                </a:ext>
              </a:extLst>
            </p:cNvPr>
            <p:cNvSpPr txBox="1"/>
            <p:nvPr/>
          </p:nvSpPr>
          <p:spPr>
            <a:xfrm>
              <a:off x="8226150" y="3521373"/>
              <a:ext cx="847722" cy="238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100%</a:t>
              </a:r>
              <a:endParaRPr lang="en-IN" b="1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E58AA05-33B3-4631-A1D1-7050126A150A}"/>
                </a:ext>
              </a:extLst>
            </p:cNvPr>
            <p:cNvSpPr txBox="1"/>
            <p:nvPr/>
          </p:nvSpPr>
          <p:spPr>
            <a:xfrm>
              <a:off x="2774468" y="1384254"/>
              <a:ext cx="6891446" cy="584775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Georgia" panose="02040502050405020303" pitchFamily="18" charset="0"/>
                </a:rPr>
                <a:t>Literature Survey 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9EBC30E8-D00F-4FDF-BC41-441CA9572FE9}"/>
                </a:ext>
              </a:extLst>
            </p:cNvPr>
            <p:cNvCxnSpPr>
              <a:cxnSpLocks/>
              <a:stCxn id="129" idx="2"/>
              <a:endCxn id="8" idx="0"/>
            </p:cNvCxnSpPr>
            <p:nvPr/>
          </p:nvCxnSpPr>
          <p:spPr>
            <a:xfrm rot="5400000">
              <a:off x="3347301" y="-17721"/>
              <a:ext cx="886141" cy="4859640"/>
            </a:xfrm>
            <a:prstGeom prst="bentConnector3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A1AF6EBA-EAD1-414E-8C3D-27F0B9E9136E}"/>
                </a:ext>
              </a:extLst>
            </p:cNvPr>
            <p:cNvCxnSpPr>
              <a:cxnSpLocks/>
              <a:stCxn id="129" idx="2"/>
              <a:endCxn id="133" idx="0"/>
            </p:cNvCxnSpPr>
            <p:nvPr/>
          </p:nvCxnSpPr>
          <p:spPr>
            <a:xfrm rot="16200000" flipH="1">
              <a:off x="8206941" y="-17722"/>
              <a:ext cx="886141" cy="48596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94D5E554-EF52-4D6C-96EA-995B1ECF56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2937" y="3554667"/>
              <a:ext cx="536052" cy="39126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BBEECA9-FEBF-4580-BE4D-3B8B39D76C7D}"/>
                </a:ext>
              </a:extLst>
            </p:cNvPr>
            <p:cNvGrpSpPr/>
            <p:nvPr/>
          </p:nvGrpSpPr>
          <p:grpSpPr>
            <a:xfrm>
              <a:off x="426496" y="2930474"/>
              <a:ext cx="1881454" cy="1640223"/>
              <a:chOff x="426496" y="2930474"/>
              <a:chExt cx="1881454" cy="1640223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6C04F63-C642-43D7-AF3A-D10FC25A3893}"/>
                  </a:ext>
                </a:extLst>
              </p:cNvPr>
              <p:cNvSpPr txBox="1"/>
              <p:nvPr/>
            </p:nvSpPr>
            <p:spPr>
              <a:xfrm>
                <a:off x="508866" y="3185702"/>
                <a:ext cx="17990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200" b="0" i="0" u="none" strike="noStrike" dirty="0">
                    <a:solidFill>
                      <a:srgbClr val="000000"/>
                    </a:solidFill>
                    <a:effectLst/>
                    <a:latin typeface="Georgia Pro Light" panose="02040302050405020303" pitchFamily="18" charset="0"/>
                  </a:rPr>
                  <a:t>The extracted features are used to train machine learning models such as Decision Trees, Random Forests, Support Vector Machines (SVMs)</a:t>
                </a:r>
                <a:r>
                  <a:rPr lang="en-US" sz="1200" dirty="0">
                    <a:latin typeface="Georgia Pro Light" panose="02040302050405020303" pitchFamily="18" charset="0"/>
                  </a:rPr>
                  <a:t>.  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9DEF752B-4B7F-43C5-B25A-25430A11CBA2}"/>
                  </a:ext>
                </a:extLst>
              </p:cNvPr>
              <p:cNvSpPr txBox="1"/>
              <p:nvPr/>
            </p:nvSpPr>
            <p:spPr>
              <a:xfrm>
                <a:off x="426496" y="2930474"/>
                <a:ext cx="17990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200" b="1" dirty="0">
                    <a:latin typeface="Georgia" panose="02040502050405020303" pitchFamily="18" charset="0"/>
                  </a:rPr>
                  <a:t>Using ML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ACF9443-C33E-412B-87D6-6686FEC1CA2D}"/>
                </a:ext>
              </a:extLst>
            </p:cNvPr>
            <p:cNvSpPr txBox="1"/>
            <p:nvPr/>
          </p:nvSpPr>
          <p:spPr>
            <a:xfrm>
              <a:off x="2866874" y="5323514"/>
              <a:ext cx="17990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endParaRPr lang="en-US" sz="1200" dirty="0">
                <a:latin typeface="Georgia Pro Light" panose="02040302050405020303" pitchFamily="18" charset="0"/>
              </a:endParaRPr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F75811B-1ACA-40E5-A61A-1D7E6F1F4E4F}"/>
                </a:ext>
              </a:extLst>
            </p:cNvPr>
            <p:cNvGrpSpPr/>
            <p:nvPr/>
          </p:nvGrpSpPr>
          <p:grpSpPr>
            <a:xfrm>
              <a:off x="10145776" y="2956601"/>
              <a:ext cx="1833597" cy="1569660"/>
              <a:chOff x="426065" y="2956601"/>
              <a:chExt cx="1833597" cy="1569660"/>
            </a:xfrm>
          </p:grpSpPr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F6800AA-4C88-44BE-9D50-2D7665EE10EF}"/>
                  </a:ext>
                </a:extLst>
              </p:cNvPr>
              <p:cNvSpPr txBox="1"/>
              <p:nvPr/>
            </p:nvSpPr>
            <p:spPr>
              <a:xfrm>
                <a:off x="460578" y="3325932"/>
                <a:ext cx="17990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0" i="0" u="none" strike="noStrike" dirty="0">
                    <a:solidFill>
                      <a:srgbClr val="000000"/>
                    </a:solidFill>
                    <a:effectLst/>
                    <a:latin typeface="Georgia Pro Light" panose="02040302050405020303" pitchFamily="18" charset="0"/>
                  </a:rPr>
                  <a:t>The extracted features are used to train machine learning models such as RNNs, CNNs, LSTM.</a:t>
                </a:r>
                <a:endParaRPr lang="en-IN" sz="1200" dirty="0">
                  <a:latin typeface="Georgia Pro Light" panose="02040302050405020303" pitchFamily="18" charset="0"/>
                </a:endParaRPr>
              </a:p>
              <a:p>
                <a:pPr lvl="0" algn="ctr"/>
                <a:endParaRPr lang="en-US" sz="1200" dirty="0">
                  <a:latin typeface="Georgia Pro Light" panose="02040302050405020303" pitchFamily="18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1731E4DF-549E-4FFD-B62A-DBB6A10F0133}"/>
                  </a:ext>
                </a:extLst>
              </p:cNvPr>
              <p:cNvSpPr txBox="1"/>
              <p:nvPr/>
            </p:nvSpPr>
            <p:spPr>
              <a:xfrm>
                <a:off x="426065" y="2956601"/>
                <a:ext cx="17990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200" b="1" dirty="0">
                    <a:latin typeface="Georgia" panose="02040502050405020303" pitchFamily="18" charset="0"/>
                  </a:rPr>
                  <a:t>Using DL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6B1821-EE74-3A8F-F8FC-FDDB41F8140A}"/>
              </a:ext>
            </a:extLst>
          </p:cNvPr>
          <p:cNvSpPr txBox="1"/>
          <p:nvPr/>
        </p:nvSpPr>
        <p:spPr>
          <a:xfrm>
            <a:off x="968188" y="80333"/>
            <a:ext cx="10182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Existing Approaches</a:t>
            </a:r>
          </a:p>
          <a:p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567386-DBF5-AFCF-0D8C-DF86D1219791}"/>
              </a:ext>
            </a:extLst>
          </p:cNvPr>
          <p:cNvSpPr txBox="1"/>
          <p:nvPr/>
        </p:nvSpPr>
        <p:spPr>
          <a:xfrm>
            <a:off x="2799826" y="3137978"/>
            <a:ext cx="2074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orgia Pro Light" panose="02040302050405020303" pitchFamily="18" charset="0"/>
                <a:hlinkClick r:id="rId3"/>
              </a:rPr>
              <a:t>Detecting Phishing Domains Using Machine Learning </a:t>
            </a:r>
          </a:p>
          <a:p>
            <a:r>
              <a:rPr lang="en-US" sz="1200" dirty="0">
                <a:latin typeface="Georgia Pro Light" panose="02040302050405020303" pitchFamily="18" charset="0"/>
                <a:hlinkClick r:id="rId3"/>
              </a:rPr>
              <a:t>By </a:t>
            </a:r>
            <a:r>
              <a:rPr lang="en-US" sz="1200" dirty="0" err="1">
                <a:latin typeface="Georgia Pro Light" panose="02040302050405020303" pitchFamily="18" charset="0"/>
                <a:hlinkClick r:id="rId3"/>
              </a:rPr>
              <a:t>Shouq</a:t>
            </a:r>
            <a:r>
              <a:rPr lang="en-US" sz="1200" dirty="0">
                <a:latin typeface="Georgia Pro Light" panose="02040302050405020303" pitchFamily="18" charset="0"/>
                <a:hlinkClick r:id="rId3"/>
              </a:rPr>
              <a:t> </a:t>
            </a:r>
            <a:r>
              <a:rPr lang="en-US" sz="1200" dirty="0" err="1">
                <a:latin typeface="Georgia Pro Light" panose="02040302050405020303" pitchFamily="18" charset="0"/>
                <a:hlinkClick r:id="rId3"/>
              </a:rPr>
              <a:t>Alnemari</a:t>
            </a:r>
            <a:r>
              <a:rPr lang="en-US" sz="1200" dirty="0">
                <a:latin typeface="Georgia Pro Light" panose="02040302050405020303" pitchFamily="18" charset="0"/>
                <a:hlinkClick r:id="rId3"/>
              </a:rPr>
              <a:t> and Majid </a:t>
            </a:r>
            <a:r>
              <a:rPr lang="en-US" sz="1200" dirty="0" err="1">
                <a:latin typeface="Georgia Pro Light" panose="02040302050405020303" pitchFamily="18" charset="0"/>
                <a:hlinkClick r:id="rId3"/>
              </a:rPr>
              <a:t>Alshammari</a:t>
            </a:r>
            <a:endParaRPr lang="en-IN" sz="1200" dirty="0">
              <a:latin typeface="Georgia Pro Light" panose="02040302050405020303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119656-9622-4278-5CED-42EB836BB480}"/>
              </a:ext>
            </a:extLst>
          </p:cNvPr>
          <p:cNvSpPr/>
          <p:nvPr/>
        </p:nvSpPr>
        <p:spPr>
          <a:xfrm>
            <a:off x="2831012" y="4487524"/>
            <a:ext cx="2012491" cy="108182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666E967-7229-D556-3201-6CA390BC0B7A}"/>
              </a:ext>
            </a:extLst>
          </p:cNvPr>
          <p:cNvCxnSpPr>
            <a:cxnSpLocks/>
          </p:cNvCxnSpPr>
          <p:nvPr/>
        </p:nvCxnSpPr>
        <p:spPr>
          <a:xfrm>
            <a:off x="2221294" y="4215805"/>
            <a:ext cx="584443" cy="51083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EDA7750-3B24-28D2-5777-289F60FA3622}"/>
              </a:ext>
            </a:extLst>
          </p:cNvPr>
          <p:cNvSpPr txBox="1"/>
          <p:nvPr/>
        </p:nvSpPr>
        <p:spPr>
          <a:xfrm>
            <a:off x="2929221" y="4520606"/>
            <a:ext cx="1868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Georgia Pro Light" panose="02040302050405020303" pitchFamily="18" charset="0"/>
                <a:hlinkClick r:id="rId4"/>
              </a:rPr>
              <a:t>Detection of URL based Phishing Attacks using Machine Learning </a:t>
            </a:r>
          </a:p>
          <a:p>
            <a:r>
              <a:rPr lang="en-IN" sz="1200" dirty="0">
                <a:latin typeface="Georgia Pro Light" panose="02040302050405020303" pitchFamily="18" charset="0"/>
                <a:hlinkClick r:id="rId4"/>
              </a:rPr>
              <a:t>By </a:t>
            </a:r>
            <a:r>
              <a:rPr lang="en-IN" sz="1200" dirty="0" err="1">
                <a:latin typeface="Georgia Pro Light" panose="02040302050405020303" pitchFamily="18" charset="0"/>
                <a:hlinkClick r:id="rId4"/>
              </a:rPr>
              <a:t>Ms.Sophiya</a:t>
            </a:r>
            <a:r>
              <a:rPr lang="en-IN" sz="1200" dirty="0">
                <a:latin typeface="Georgia Pro Light" panose="02040302050405020303" pitchFamily="18" charset="0"/>
                <a:hlinkClick r:id="rId4"/>
              </a:rPr>
              <a:t>, </a:t>
            </a:r>
            <a:r>
              <a:rPr lang="en-IN" sz="1200" dirty="0" err="1">
                <a:latin typeface="Georgia Pro Light" panose="02040302050405020303" pitchFamily="18" charset="0"/>
                <a:hlinkClick r:id="rId4"/>
              </a:rPr>
              <a:t>Dr.</a:t>
            </a:r>
            <a:r>
              <a:rPr lang="en-IN" sz="1200" dirty="0">
                <a:latin typeface="Georgia Pro Light" panose="02040302050405020303" pitchFamily="18" charset="0"/>
                <a:hlinkClick r:id="rId4"/>
              </a:rPr>
              <a:t> S. D. </a:t>
            </a:r>
            <a:r>
              <a:rPr lang="en-IN" sz="1200" dirty="0" err="1">
                <a:latin typeface="Georgia Pro Light" panose="02040302050405020303" pitchFamily="18" charset="0"/>
                <a:hlinkClick r:id="rId4"/>
              </a:rPr>
              <a:t>Sawarkart</a:t>
            </a:r>
            <a:r>
              <a:rPr lang="en-IN" sz="1200" dirty="0">
                <a:latin typeface="Georgia Pro Light" panose="02040302050405020303" pitchFamily="18" charset="0"/>
                <a:hlinkClick r:id="rId4"/>
              </a:rPr>
              <a:t>, Mrs. Swati</a:t>
            </a:r>
            <a:endParaRPr lang="en-IN" sz="1200" dirty="0">
              <a:latin typeface="Georgia Pro Light" panose="02040302050405020303" pitchFamily="18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0FBB159-FA11-404B-14C3-EBA63B83EC69}"/>
              </a:ext>
            </a:extLst>
          </p:cNvPr>
          <p:cNvCxnSpPr>
            <a:cxnSpLocks/>
          </p:cNvCxnSpPr>
          <p:nvPr/>
        </p:nvCxnSpPr>
        <p:spPr>
          <a:xfrm rot="10800000">
            <a:off x="9554663" y="3500972"/>
            <a:ext cx="508179" cy="35413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C15BEA2-0F94-2B87-91AA-4D1B55EACE08}"/>
              </a:ext>
            </a:extLst>
          </p:cNvPr>
          <p:cNvSpPr txBox="1"/>
          <p:nvPr/>
        </p:nvSpPr>
        <p:spPr>
          <a:xfrm>
            <a:off x="7686554" y="3055149"/>
            <a:ext cx="1971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Georgia Pro Light" panose="02040302050405020303" pitchFamily="18" charset="0"/>
                <a:hlinkClick r:id="rId5"/>
              </a:rPr>
              <a:t>Spam Email Detection Using Deep Learning Techniques </a:t>
            </a:r>
          </a:p>
          <a:p>
            <a:r>
              <a:rPr lang="en-IN" sz="1200" dirty="0">
                <a:latin typeface="Georgia Pro Light" panose="02040302050405020303" pitchFamily="18" charset="0"/>
                <a:hlinkClick r:id="rId5"/>
              </a:rPr>
              <a:t>By Isra </a:t>
            </a:r>
            <a:r>
              <a:rPr lang="en-IN" sz="1200" dirty="0" err="1">
                <a:latin typeface="Georgia Pro Light" panose="02040302050405020303" pitchFamily="18" charset="0"/>
                <a:hlinkClick r:id="rId5"/>
              </a:rPr>
              <a:t>AbdulNabi</a:t>
            </a:r>
            <a:r>
              <a:rPr lang="en-IN" sz="1200" dirty="0">
                <a:latin typeface="Georgia Pro Light" panose="02040302050405020303" pitchFamily="18" charset="0"/>
                <a:hlinkClick r:id="rId5"/>
              </a:rPr>
              <a:t>, </a:t>
            </a:r>
            <a:r>
              <a:rPr lang="en-IN" sz="1200" dirty="0" err="1">
                <a:latin typeface="Georgia Pro Light" panose="02040302050405020303" pitchFamily="18" charset="0"/>
                <a:hlinkClick r:id="rId5"/>
              </a:rPr>
              <a:t>Qussai</a:t>
            </a:r>
            <a:r>
              <a:rPr lang="en-IN" sz="1200" dirty="0">
                <a:latin typeface="Georgia Pro Light" panose="02040302050405020303" pitchFamily="18" charset="0"/>
                <a:hlinkClick r:id="rId5"/>
              </a:rPr>
              <a:t> Yaseen</a:t>
            </a:r>
            <a:endParaRPr lang="en-IN" sz="1200" dirty="0">
              <a:latin typeface="Georgia Pro Light" panose="02040302050405020303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B94049-9E14-4FE9-2222-F241306D3A6D}"/>
              </a:ext>
            </a:extLst>
          </p:cNvPr>
          <p:cNvSpPr/>
          <p:nvPr/>
        </p:nvSpPr>
        <p:spPr>
          <a:xfrm>
            <a:off x="7631253" y="4215805"/>
            <a:ext cx="1868109" cy="170556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F26B65-2AD8-8E7C-80BE-803BB2936F9A}"/>
              </a:ext>
            </a:extLst>
          </p:cNvPr>
          <p:cNvSpPr txBox="1"/>
          <p:nvPr/>
        </p:nvSpPr>
        <p:spPr>
          <a:xfrm>
            <a:off x="7712242" y="4243607"/>
            <a:ext cx="18167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Georgia Pro Light" panose="02040302050405020303" pitchFamily="18" charset="0"/>
                <a:hlinkClick r:id="rId6"/>
              </a:rPr>
              <a:t>A Deep Learning-Based Phishing Detection System Using CNN,LSTM, and LSTM-CNN </a:t>
            </a:r>
          </a:p>
          <a:p>
            <a:r>
              <a:rPr lang="en-IN" sz="1200" dirty="0">
                <a:latin typeface="Georgia Pro Light" panose="02040302050405020303" pitchFamily="18" charset="0"/>
                <a:hlinkClick r:id="rId6"/>
              </a:rPr>
              <a:t>By Zainab, </a:t>
            </a:r>
            <a:r>
              <a:rPr lang="en-IN" sz="1200" dirty="0" err="1">
                <a:latin typeface="Georgia Pro Light" panose="02040302050405020303" pitchFamily="18" charset="0"/>
                <a:hlinkClick r:id="rId6"/>
              </a:rPr>
              <a:t>Rabeah</a:t>
            </a:r>
            <a:r>
              <a:rPr lang="en-IN" sz="1200" dirty="0">
                <a:latin typeface="Georgia Pro Light" panose="02040302050405020303" pitchFamily="18" charset="0"/>
                <a:hlinkClick r:id="rId6"/>
              </a:rPr>
              <a:t>, Jalal, Qazi, Kashif Saleem, Muhammad </a:t>
            </a:r>
            <a:endParaRPr lang="en-IN" sz="1200" dirty="0">
              <a:latin typeface="Georgia Pro Light" panose="02040302050405020303" pitchFamily="18" charset="0"/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99B4592-0A56-DF05-5D26-C4CD67138523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92043" y="4345874"/>
            <a:ext cx="562366" cy="55797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B62551E-74E3-C63F-55A4-5D17616AC950}"/>
              </a:ext>
            </a:extLst>
          </p:cNvPr>
          <p:cNvSpPr txBox="1"/>
          <p:nvPr/>
        </p:nvSpPr>
        <p:spPr>
          <a:xfrm>
            <a:off x="9883228" y="5382547"/>
            <a:ext cx="2133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Georgia Pro Light" panose="02040302050405020303" pitchFamily="18" charset="0"/>
                <a:hlinkClick r:id="rId7"/>
              </a:rPr>
              <a:t>Machine learning and deep learning for phishing email classification using one-hot encoding</a:t>
            </a:r>
          </a:p>
          <a:p>
            <a:r>
              <a:rPr lang="en-IN" sz="1200" dirty="0">
                <a:latin typeface="Georgia Pro Light" panose="02040302050405020303" pitchFamily="18" charset="0"/>
                <a:hlinkClick r:id="rId7"/>
              </a:rPr>
              <a:t>By </a:t>
            </a:r>
            <a:r>
              <a:rPr lang="en-IN" sz="1200" dirty="0" err="1">
                <a:latin typeface="Georgia Pro Light" panose="02040302050405020303" pitchFamily="18" charset="0"/>
                <a:hlinkClick r:id="rId7"/>
              </a:rPr>
              <a:t>Bagui</a:t>
            </a:r>
            <a:r>
              <a:rPr lang="en-IN" sz="1200" dirty="0">
                <a:latin typeface="Georgia Pro Light" panose="02040302050405020303" pitchFamily="18" charset="0"/>
                <a:hlinkClick r:id="rId7"/>
              </a:rPr>
              <a:t>, </a:t>
            </a:r>
            <a:r>
              <a:rPr lang="en-IN" sz="1200" dirty="0" err="1">
                <a:latin typeface="Georgia Pro Light" panose="02040302050405020303" pitchFamily="18" charset="0"/>
                <a:hlinkClick r:id="rId7"/>
              </a:rPr>
              <a:t>Sikha</a:t>
            </a:r>
            <a:r>
              <a:rPr lang="en-IN" sz="1200" dirty="0">
                <a:latin typeface="Georgia Pro Light" panose="02040302050405020303" pitchFamily="18" charset="0"/>
                <a:hlinkClick r:id="rId7"/>
              </a:rPr>
              <a:t>; Nandi, </a:t>
            </a:r>
            <a:r>
              <a:rPr lang="en-IN" sz="1200" dirty="0" err="1">
                <a:latin typeface="Georgia Pro Light" panose="02040302050405020303" pitchFamily="18" charset="0"/>
                <a:hlinkClick r:id="rId7"/>
              </a:rPr>
              <a:t>Debarghya</a:t>
            </a:r>
            <a:r>
              <a:rPr lang="en-IN" sz="1200" dirty="0">
                <a:latin typeface="Georgia Pro Light" panose="02040302050405020303" pitchFamily="18" charset="0"/>
                <a:hlinkClick r:id="rId7"/>
              </a:rPr>
              <a:t>; </a:t>
            </a:r>
            <a:r>
              <a:rPr lang="en-IN" sz="1200" dirty="0" err="1">
                <a:latin typeface="Georgia Pro Light" panose="02040302050405020303" pitchFamily="18" charset="0"/>
                <a:hlinkClick r:id="rId7"/>
              </a:rPr>
              <a:t>Bagui</a:t>
            </a:r>
            <a:r>
              <a:rPr lang="en-IN" sz="1200" dirty="0">
                <a:latin typeface="Georgia Pro Light" panose="02040302050405020303" pitchFamily="18" charset="0"/>
                <a:hlinkClick r:id="rId7"/>
              </a:rPr>
              <a:t>, Subhash</a:t>
            </a:r>
            <a:endParaRPr lang="en-IN" sz="1200" dirty="0">
              <a:latin typeface="Georgia Pro Light" panose="02040302050405020303" pitchFamily="18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4C989E7-A5BD-7109-9C87-340CBC7D87D0}"/>
              </a:ext>
            </a:extLst>
          </p:cNvPr>
          <p:cNvCxnSpPr/>
          <p:nvPr/>
        </p:nvCxnSpPr>
        <p:spPr>
          <a:xfrm>
            <a:off x="10804071" y="4903849"/>
            <a:ext cx="0" cy="459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Google Shape;9333;p73">
            <a:extLst>
              <a:ext uri="{FF2B5EF4-FFF2-40B4-BE49-F238E27FC236}">
                <a16:creationId xmlns:a16="http://schemas.microsoft.com/office/drawing/2014/main" id="{181226C5-AC25-8848-4604-E864301B474D}"/>
              </a:ext>
            </a:extLst>
          </p:cNvPr>
          <p:cNvSpPr/>
          <p:nvPr/>
        </p:nvSpPr>
        <p:spPr>
          <a:xfrm>
            <a:off x="5695528" y="4103896"/>
            <a:ext cx="900562" cy="918207"/>
          </a:xfrm>
          <a:custGeom>
            <a:avLst/>
            <a:gdLst/>
            <a:ahLst/>
            <a:cxnLst/>
            <a:rect l="l" t="t" r="r" b="b"/>
            <a:pathLst>
              <a:path w="10397" h="11800" extrusionOk="0">
                <a:moveTo>
                  <a:pt x="5167" y="2757"/>
                </a:moveTo>
                <a:cubicBezTo>
                  <a:pt x="5923" y="2757"/>
                  <a:pt x="6553" y="3388"/>
                  <a:pt x="6553" y="4144"/>
                </a:cubicBezTo>
                <a:cubicBezTo>
                  <a:pt x="6553" y="4490"/>
                  <a:pt x="6396" y="4805"/>
                  <a:pt x="6175" y="5089"/>
                </a:cubicBezTo>
                <a:cubicBezTo>
                  <a:pt x="7026" y="5498"/>
                  <a:pt x="7593" y="6317"/>
                  <a:pt x="7593" y="7294"/>
                </a:cubicBezTo>
                <a:lnTo>
                  <a:pt x="7593" y="8019"/>
                </a:lnTo>
                <a:cubicBezTo>
                  <a:pt x="7593" y="8208"/>
                  <a:pt x="7435" y="8365"/>
                  <a:pt x="7246" y="8365"/>
                </a:cubicBezTo>
                <a:lnTo>
                  <a:pt x="3088" y="8365"/>
                </a:lnTo>
                <a:cubicBezTo>
                  <a:pt x="2867" y="8365"/>
                  <a:pt x="2710" y="8208"/>
                  <a:pt x="2710" y="8019"/>
                </a:cubicBezTo>
                <a:lnTo>
                  <a:pt x="2710" y="7294"/>
                </a:lnTo>
                <a:cubicBezTo>
                  <a:pt x="2710" y="6317"/>
                  <a:pt x="3308" y="5498"/>
                  <a:pt x="4127" y="5089"/>
                </a:cubicBezTo>
                <a:cubicBezTo>
                  <a:pt x="3907" y="4868"/>
                  <a:pt x="3781" y="4553"/>
                  <a:pt x="3781" y="4144"/>
                </a:cubicBezTo>
                <a:cubicBezTo>
                  <a:pt x="3781" y="3388"/>
                  <a:pt x="4411" y="2757"/>
                  <a:pt x="5167" y="2757"/>
                </a:cubicBezTo>
                <a:close/>
                <a:moveTo>
                  <a:pt x="5183" y="1"/>
                </a:moveTo>
                <a:cubicBezTo>
                  <a:pt x="5128" y="1"/>
                  <a:pt x="5073" y="17"/>
                  <a:pt x="5010" y="48"/>
                </a:cubicBezTo>
                <a:cubicBezTo>
                  <a:pt x="3964" y="646"/>
                  <a:pt x="2946" y="940"/>
                  <a:pt x="1919" y="940"/>
                </a:cubicBezTo>
                <a:cubicBezTo>
                  <a:pt x="1430" y="940"/>
                  <a:pt x="939" y="873"/>
                  <a:pt x="441" y="741"/>
                </a:cubicBezTo>
                <a:cubicBezTo>
                  <a:pt x="402" y="722"/>
                  <a:pt x="363" y="714"/>
                  <a:pt x="326" y="714"/>
                </a:cubicBezTo>
                <a:cubicBezTo>
                  <a:pt x="243" y="714"/>
                  <a:pt x="170" y="751"/>
                  <a:pt x="126" y="773"/>
                </a:cubicBezTo>
                <a:cubicBezTo>
                  <a:pt x="32" y="836"/>
                  <a:pt x="0" y="930"/>
                  <a:pt x="0" y="1056"/>
                </a:cubicBezTo>
                <a:lnTo>
                  <a:pt x="0" y="5026"/>
                </a:lnTo>
                <a:cubicBezTo>
                  <a:pt x="0" y="8145"/>
                  <a:pt x="2080" y="10949"/>
                  <a:pt x="5104" y="11799"/>
                </a:cubicBezTo>
                <a:lnTo>
                  <a:pt x="5262" y="11799"/>
                </a:lnTo>
                <a:cubicBezTo>
                  <a:pt x="8255" y="10917"/>
                  <a:pt x="10397" y="8145"/>
                  <a:pt x="10397" y="5026"/>
                </a:cubicBezTo>
                <a:lnTo>
                  <a:pt x="10397" y="1056"/>
                </a:lnTo>
                <a:cubicBezTo>
                  <a:pt x="10397" y="930"/>
                  <a:pt x="10365" y="836"/>
                  <a:pt x="10271" y="773"/>
                </a:cubicBezTo>
                <a:cubicBezTo>
                  <a:pt x="10162" y="751"/>
                  <a:pt x="10084" y="714"/>
                  <a:pt x="10014" y="714"/>
                </a:cubicBezTo>
                <a:cubicBezTo>
                  <a:pt x="9983" y="714"/>
                  <a:pt x="9954" y="722"/>
                  <a:pt x="9924" y="741"/>
                </a:cubicBezTo>
                <a:cubicBezTo>
                  <a:pt x="9414" y="877"/>
                  <a:pt x="8910" y="946"/>
                  <a:pt x="8409" y="946"/>
                </a:cubicBezTo>
                <a:cubicBezTo>
                  <a:pt x="7395" y="946"/>
                  <a:pt x="6389" y="660"/>
                  <a:pt x="5356" y="48"/>
                </a:cubicBezTo>
                <a:cubicBezTo>
                  <a:pt x="5293" y="17"/>
                  <a:pt x="5238" y="1"/>
                  <a:pt x="5183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702F3F-AFC7-DB0D-D09E-BED30A6153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0"/>
            <a:ext cx="1719943" cy="7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2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3B44DB0-AE7F-4DC9-BB6E-3B78D13A4C56}"/>
              </a:ext>
            </a:extLst>
          </p:cNvPr>
          <p:cNvSpPr/>
          <p:nvPr/>
        </p:nvSpPr>
        <p:spPr>
          <a:xfrm>
            <a:off x="1687760" y="2415014"/>
            <a:ext cx="1854200" cy="18542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Patents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60D79E-9068-462B-BCD0-D89ED0BA9A72}"/>
              </a:ext>
            </a:extLst>
          </p:cNvPr>
          <p:cNvGrpSpPr/>
          <p:nvPr/>
        </p:nvGrpSpPr>
        <p:grpSpPr>
          <a:xfrm>
            <a:off x="4455481" y="1587499"/>
            <a:ext cx="3924705" cy="3411956"/>
            <a:chOff x="3720695" y="1600200"/>
            <a:chExt cx="3924705" cy="34119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1346B3A-CB14-4BCC-8A5D-9967B8272202}"/>
                </a:ext>
              </a:extLst>
            </p:cNvPr>
            <p:cNvGrpSpPr/>
            <p:nvPr/>
          </p:nvGrpSpPr>
          <p:grpSpPr>
            <a:xfrm>
              <a:off x="3720695" y="1600200"/>
              <a:ext cx="3924705" cy="914400"/>
              <a:chOff x="3720695" y="1727200"/>
              <a:chExt cx="3924705" cy="9144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60295DF-FFB1-495C-81BD-8A1BBAA7A21B}"/>
                  </a:ext>
                </a:extLst>
              </p:cNvPr>
              <p:cNvGrpSpPr/>
              <p:nvPr/>
            </p:nvGrpSpPr>
            <p:grpSpPr>
              <a:xfrm>
                <a:off x="3720695" y="1727200"/>
                <a:ext cx="3924705" cy="914400"/>
                <a:chOff x="4520795" y="1917865"/>
                <a:chExt cx="3924705" cy="914400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53174DB-4D3B-480A-9479-AFC42DC381A0}"/>
                    </a:ext>
                  </a:extLst>
                </p:cNvPr>
                <p:cNvGrpSpPr/>
                <p:nvPr/>
              </p:nvGrpSpPr>
              <p:grpSpPr>
                <a:xfrm>
                  <a:off x="4622800" y="1930730"/>
                  <a:ext cx="3822700" cy="888670"/>
                  <a:chOff x="5245100" y="1837944"/>
                  <a:chExt cx="4759388" cy="1106424"/>
                </a:xfrm>
              </p:grpSpPr>
              <p:sp>
                <p:nvSpPr>
                  <p:cNvPr id="3" name="Rectangle: Rounded Corners 2">
                    <a:extLst>
                      <a:ext uri="{FF2B5EF4-FFF2-40B4-BE49-F238E27FC236}">
                        <a16:creationId xmlns:a16="http://schemas.microsoft.com/office/drawing/2014/main" id="{6AF7C526-9F8C-4B78-9347-F2AB00481320}"/>
                      </a:ext>
                    </a:extLst>
                  </p:cNvPr>
                  <p:cNvSpPr/>
                  <p:nvPr/>
                </p:nvSpPr>
                <p:spPr>
                  <a:xfrm>
                    <a:off x="5245100" y="1933956"/>
                    <a:ext cx="4648200" cy="914400"/>
                  </a:xfrm>
                  <a:prstGeom prst="roundRect">
                    <a:avLst>
                      <a:gd name="adj" fmla="val 5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Rectangle: Rounded Corners 31">
                    <a:extLst>
                      <a:ext uri="{FF2B5EF4-FFF2-40B4-BE49-F238E27FC236}">
                        <a16:creationId xmlns:a16="http://schemas.microsoft.com/office/drawing/2014/main" id="{D6C22120-A3C9-418F-BA1D-FA1F9D6695D0}"/>
                      </a:ext>
                    </a:extLst>
                  </p:cNvPr>
                  <p:cNvSpPr/>
                  <p:nvPr/>
                </p:nvSpPr>
                <p:spPr>
                  <a:xfrm>
                    <a:off x="5356288" y="1837944"/>
                    <a:ext cx="4648200" cy="1106424"/>
                  </a:xfrm>
                  <a:prstGeom prst="roundRect">
                    <a:avLst>
                      <a:gd name="adj" fmla="val 50000"/>
                    </a:avLst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E0788D7A-9BF3-4CA4-A665-791DCD353BB7}"/>
                    </a:ext>
                  </a:extLst>
                </p:cNvPr>
                <p:cNvSpPr/>
                <p:nvPr/>
              </p:nvSpPr>
              <p:spPr>
                <a:xfrm>
                  <a:off x="4520795" y="1917865"/>
                  <a:ext cx="914400" cy="914400"/>
                </a:xfrm>
                <a:prstGeom prst="ellipse">
                  <a:avLst/>
                </a:prstGeom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B92113-1692-447E-91CE-3ED7FD83916E}"/>
                  </a:ext>
                </a:extLst>
              </p:cNvPr>
              <p:cNvSpPr txBox="1"/>
              <p:nvPr/>
            </p:nvSpPr>
            <p:spPr>
              <a:xfrm>
                <a:off x="5027975" y="2061290"/>
                <a:ext cx="187597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lvl="0"/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" panose="02040502050405020303" pitchFamily="18" charset="0"/>
                  </a:rPr>
                  <a:t>Through DL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E7364FA-CA87-42E4-A6E0-B49812BDD31C}"/>
                </a:ext>
              </a:extLst>
            </p:cNvPr>
            <p:cNvGrpSpPr/>
            <p:nvPr/>
          </p:nvGrpSpPr>
          <p:grpSpPr>
            <a:xfrm>
              <a:off x="3720695" y="2848978"/>
              <a:ext cx="3924705" cy="914400"/>
              <a:chOff x="3720695" y="1727200"/>
              <a:chExt cx="3924705" cy="91440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B7BB16D-A854-4B26-9DBD-B52A0E348E66}"/>
                  </a:ext>
                </a:extLst>
              </p:cNvPr>
              <p:cNvGrpSpPr/>
              <p:nvPr/>
            </p:nvGrpSpPr>
            <p:grpSpPr>
              <a:xfrm>
                <a:off x="3720695" y="1727200"/>
                <a:ext cx="3924705" cy="914400"/>
                <a:chOff x="4520795" y="1917865"/>
                <a:chExt cx="3924705" cy="914400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8988C1CE-9DB2-48DF-BE38-B9F4B7E14155}"/>
                    </a:ext>
                  </a:extLst>
                </p:cNvPr>
                <p:cNvGrpSpPr/>
                <p:nvPr/>
              </p:nvGrpSpPr>
              <p:grpSpPr>
                <a:xfrm>
                  <a:off x="4622800" y="1930730"/>
                  <a:ext cx="3822700" cy="888670"/>
                  <a:chOff x="5245100" y="1837944"/>
                  <a:chExt cx="4759388" cy="1106424"/>
                </a:xfrm>
              </p:grpSpPr>
              <p:sp>
                <p:nvSpPr>
                  <p:cNvPr id="50" name="Rectangle: Rounded Corners 49">
                    <a:extLst>
                      <a:ext uri="{FF2B5EF4-FFF2-40B4-BE49-F238E27FC236}">
                        <a16:creationId xmlns:a16="http://schemas.microsoft.com/office/drawing/2014/main" id="{CC7520F8-BD39-4196-B3D5-357D567CED5E}"/>
                      </a:ext>
                    </a:extLst>
                  </p:cNvPr>
                  <p:cNvSpPr/>
                  <p:nvPr/>
                </p:nvSpPr>
                <p:spPr>
                  <a:xfrm>
                    <a:off x="5245100" y="1933956"/>
                    <a:ext cx="46482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ECD26377-CA71-4358-9046-2AD7A20976F3}"/>
                      </a:ext>
                    </a:extLst>
                  </p:cNvPr>
                  <p:cNvSpPr/>
                  <p:nvPr/>
                </p:nvSpPr>
                <p:spPr>
                  <a:xfrm>
                    <a:off x="5356288" y="1837944"/>
                    <a:ext cx="4648200" cy="1106424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725AEAF4-C299-4517-90D1-4768269BF533}"/>
                    </a:ext>
                  </a:extLst>
                </p:cNvPr>
                <p:cNvSpPr/>
                <p:nvPr/>
              </p:nvSpPr>
              <p:spPr>
                <a:xfrm>
                  <a:off x="4520795" y="1917865"/>
                  <a:ext cx="914400" cy="914400"/>
                </a:xfrm>
                <a:prstGeom prst="ellipse">
                  <a:avLst/>
                </a:prstGeom>
                <a:solidFill>
                  <a:schemeClr val="accent2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A1EFA2A-84D5-4790-B0E4-875CCB1B8763}"/>
                  </a:ext>
                </a:extLst>
              </p:cNvPr>
              <p:cNvSpPr txBox="1"/>
              <p:nvPr/>
            </p:nvSpPr>
            <p:spPr>
              <a:xfrm>
                <a:off x="5027975" y="1890070"/>
                <a:ext cx="1875973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" panose="02040502050405020303" pitchFamily="18" charset="0"/>
                  </a:rPr>
                  <a:t>Using Transformers </a:t>
                </a:r>
              </a:p>
              <a:p>
                <a:pPr lvl="0"/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14C8700-6C69-44A6-8F83-8B878E8B595B}"/>
                </a:ext>
              </a:extLst>
            </p:cNvPr>
            <p:cNvGrpSpPr/>
            <p:nvPr/>
          </p:nvGrpSpPr>
          <p:grpSpPr>
            <a:xfrm>
              <a:off x="3720695" y="4097756"/>
              <a:ext cx="3924705" cy="914400"/>
              <a:chOff x="3720695" y="1727200"/>
              <a:chExt cx="3924705" cy="914400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7956CA7-AE1D-4703-925F-F36BF00A51A8}"/>
                  </a:ext>
                </a:extLst>
              </p:cNvPr>
              <p:cNvGrpSpPr/>
              <p:nvPr/>
            </p:nvGrpSpPr>
            <p:grpSpPr>
              <a:xfrm>
                <a:off x="3720695" y="1727200"/>
                <a:ext cx="3924705" cy="914400"/>
                <a:chOff x="4520795" y="1917865"/>
                <a:chExt cx="3924705" cy="914400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A2C5E323-836B-429C-A014-B5A3DF0F20F5}"/>
                    </a:ext>
                  </a:extLst>
                </p:cNvPr>
                <p:cNvGrpSpPr/>
                <p:nvPr/>
              </p:nvGrpSpPr>
              <p:grpSpPr>
                <a:xfrm>
                  <a:off x="4622800" y="1930730"/>
                  <a:ext cx="3822700" cy="888670"/>
                  <a:chOff x="5245100" y="1837944"/>
                  <a:chExt cx="4759388" cy="1106424"/>
                </a:xfrm>
              </p:grpSpPr>
              <p:sp>
                <p:nvSpPr>
                  <p:cNvPr id="59" name="Rectangle: Rounded Corners 58">
                    <a:extLst>
                      <a:ext uri="{FF2B5EF4-FFF2-40B4-BE49-F238E27FC236}">
                        <a16:creationId xmlns:a16="http://schemas.microsoft.com/office/drawing/2014/main" id="{2AFB51AF-A0C8-4D01-ACC3-12B53381EA42}"/>
                      </a:ext>
                    </a:extLst>
                  </p:cNvPr>
                  <p:cNvSpPr/>
                  <p:nvPr/>
                </p:nvSpPr>
                <p:spPr>
                  <a:xfrm>
                    <a:off x="5245100" y="1933956"/>
                    <a:ext cx="46482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8F21D224-9BC5-4E64-A256-4A8AD095E425}"/>
                      </a:ext>
                    </a:extLst>
                  </p:cNvPr>
                  <p:cNvSpPr/>
                  <p:nvPr/>
                </p:nvSpPr>
                <p:spPr>
                  <a:xfrm>
                    <a:off x="5356288" y="1837944"/>
                    <a:ext cx="4648200" cy="1106424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E133BB6-3279-4E3B-B5E1-708165067534}"/>
                    </a:ext>
                  </a:extLst>
                </p:cNvPr>
                <p:cNvSpPr/>
                <p:nvPr/>
              </p:nvSpPr>
              <p:spPr>
                <a:xfrm>
                  <a:off x="4520795" y="1917865"/>
                  <a:ext cx="914400" cy="914400"/>
                </a:xfrm>
                <a:prstGeom prst="ellipse">
                  <a:avLst/>
                </a:prstGeom>
                <a:solidFill>
                  <a:schemeClr val="accent3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C1BA2C6-F49A-4449-AC7F-D451482FD1FA}"/>
                  </a:ext>
                </a:extLst>
              </p:cNvPr>
              <p:cNvSpPr txBox="1"/>
              <p:nvPr/>
            </p:nvSpPr>
            <p:spPr>
              <a:xfrm>
                <a:off x="5027975" y="2061290"/>
                <a:ext cx="187597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lvl="0"/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" panose="02040502050405020303" pitchFamily="18" charset="0"/>
                  </a:rPr>
                  <a:t>Using ML 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963639F-94D5-46BA-97C7-5A2129ADF6D9}"/>
              </a:ext>
            </a:extLst>
          </p:cNvPr>
          <p:cNvGrpSpPr/>
          <p:nvPr/>
        </p:nvGrpSpPr>
        <p:grpSpPr>
          <a:xfrm>
            <a:off x="3913409" y="1970181"/>
            <a:ext cx="341244" cy="2677853"/>
            <a:chOff x="2943204" y="1982882"/>
            <a:chExt cx="341244" cy="267785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E91A87C-4FCA-4C3A-A3A5-2C1A2E642475}"/>
                </a:ext>
              </a:extLst>
            </p:cNvPr>
            <p:cNvCxnSpPr>
              <a:cxnSpLocks/>
            </p:cNvCxnSpPr>
            <p:nvPr/>
          </p:nvCxnSpPr>
          <p:spPr>
            <a:xfrm>
              <a:off x="3113826" y="2057400"/>
              <a:ext cx="0" cy="243477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AB1129-2DF6-4DFC-A113-C02EFDB7BCEE}"/>
                </a:ext>
              </a:extLst>
            </p:cNvPr>
            <p:cNvSpPr/>
            <p:nvPr/>
          </p:nvSpPr>
          <p:spPr>
            <a:xfrm>
              <a:off x="2943204" y="1982882"/>
              <a:ext cx="341244" cy="341244"/>
            </a:xfrm>
            <a:prstGeom prst="ellips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E3B068D-F21C-4C0D-AEE9-C8C6410F17AF}"/>
                </a:ext>
              </a:extLst>
            </p:cNvPr>
            <p:cNvSpPr/>
            <p:nvPr/>
          </p:nvSpPr>
          <p:spPr>
            <a:xfrm>
              <a:off x="2943204" y="3135556"/>
              <a:ext cx="341244" cy="341244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695F819-F2A8-470A-9ABC-CEC73D1ED8C5}"/>
                </a:ext>
              </a:extLst>
            </p:cNvPr>
            <p:cNvSpPr/>
            <p:nvPr/>
          </p:nvSpPr>
          <p:spPr>
            <a:xfrm>
              <a:off x="2943204" y="4319491"/>
              <a:ext cx="341244" cy="341244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47F101-678D-40BA-9B2A-64A51ACDBA9B}"/>
              </a:ext>
            </a:extLst>
          </p:cNvPr>
          <p:cNvCxnSpPr>
            <a:cxnSpLocks/>
          </p:cNvCxnSpPr>
          <p:nvPr/>
        </p:nvCxnSpPr>
        <p:spPr>
          <a:xfrm>
            <a:off x="3522095" y="3308266"/>
            <a:ext cx="5619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phic 80" descr="Research">
            <a:extLst>
              <a:ext uri="{FF2B5EF4-FFF2-40B4-BE49-F238E27FC236}">
                <a16:creationId xmlns:a16="http://schemas.microsoft.com/office/drawing/2014/main" id="{5AC59575-7D59-460F-85B8-CC2ED541F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1559" y="1839222"/>
            <a:ext cx="410954" cy="4109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29FCCE-DFC3-65CA-7109-5FA170DDBC87}"/>
              </a:ext>
            </a:extLst>
          </p:cNvPr>
          <p:cNvSpPr txBox="1"/>
          <p:nvPr/>
        </p:nvSpPr>
        <p:spPr>
          <a:xfrm>
            <a:off x="968188" y="80333"/>
            <a:ext cx="101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Existing Approaches</a:t>
            </a:r>
          </a:p>
        </p:txBody>
      </p:sp>
      <p:pic>
        <p:nvPicPr>
          <p:cNvPr id="14" name="Graphic 13" descr="Research">
            <a:extLst>
              <a:ext uri="{FF2B5EF4-FFF2-40B4-BE49-F238E27FC236}">
                <a16:creationId xmlns:a16="http://schemas.microsoft.com/office/drawing/2014/main" id="{07F2F1FD-8F55-127E-1F70-0E6B5EEDC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1228" y="3140679"/>
            <a:ext cx="410954" cy="410954"/>
          </a:xfrm>
          <a:prstGeom prst="rect">
            <a:avLst/>
          </a:prstGeom>
        </p:spPr>
      </p:pic>
      <p:pic>
        <p:nvPicPr>
          <p:cNvPr id="16" name="Graphic 15" descr="Research">
            <a:extLst>
              <a:ext uri="{FF2B5EF4-FFF2-40B4-BE49-F238E27FC236}">
                <a16:creationId xmlns:a16="http://schemas.microsoft.com/office/drawing/2014/main" id="{F507C55D-8CF9-7799-14C3-CA82DDAB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7683" y="4376592"/>
            <a:ext cx="410954" cy="410954"/>
          </a:xfrm>
          <a:prstGeom prst="rect">
            <a:avLst/>
          </a:prstGeom>
        </p:spPr>
      </p:pic>
      <p:pic>
        <p:nvPicPr>
          <p:cNvPr id="18" name="Graphic 17" descr="Research">
            <a:extLst>
              <a:ext uri="{FF2B5EF4-FFF2-40B4-BE49-F238E27FC236}">
                <a16:creationId xmlns:a16="http://schemas.microsoft.com/office/drawing/2014/main" id="{57D61BF1-C0A3-5AC3-5654-19FC1BAEC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7204" y="5625371"/>
            <a:ext cx="410954" cy="410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117906-A3FC-B83F-E829-C943B11AD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2779" y="0"/>
            <a:ext cx="1719221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28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4C2B7-D97A-460F-A858-02BED3E5F91C}"/>
              </a:ext>
            </a:extLst>
          </p:cNvPr>
          <p:cNvSpPr txBox="1"/>
          <p:nvPr/>
        </p:nvSpPr>
        <p:spPr>
          <a:xfrm>
            <a:off x="968188" y="80333"/>
            <a:ext cx="101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Patents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B155B-E829-AA84-A7BE-3A1418EB71A9}"/>
              </a:ext>
            </a:extLst>
          </p:cNvPr>
          <p:cNvSpPr txBox="1"/>
          <p:nvPr/>
        </p:nvSpPr>
        <p:spPr>
          <a:xfrm>
            <a:off x="968188" y="4451846"/>
            <a:ext cx="1043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Patent No.: </a:t>
            </a:r>
            <a:r>
              <a:rPr lang="en-US" dirty="0"/>
              <a:t>US11997138B1	</a:t>
            </a:r>
          </a:p>
          <a:p>
            <a:r>
              <a:rPr lang="en-US" b="1" dirty="0"/>
              <a:t>Patent Title: </a:t>
            </a:r>
            <a:r>
              <a:rPr lang="en-US" dirty="0"/>
              <a:t>DETECTING AND ANALYZING PHISHING ATTACKS THROUGH ARTIFICIAL INTELLIGENCE</a:t>
            </a:r>
          </a:p>
          <a:p>
            <a:r>
              <a:rPr lang="en-US" b="1" dirty="0"/>
              <a:t>Source: </a:t>
            </a:r>
            <a:r>
              <a:rPr lang="en-US" dirty="0">
                <a:hlinkClick r:id="rId2"/>
              </a:rPr>
              <a:t>https://ppubs.uspto.gov/dirsearch-public/print/downloadPdf/11997138</a:t>
            </a:r>
            <a:endParaRPr lang="en-US" dirty="0"/>
          </a:p>
          <a:p>
            <a:r>
              <a:rPr lang="en-US" b="1" dirty="0"/>
              <a:t>Methodology: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Classifies phishing messages using pattern matching &amp; common signs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classifies messages into low ,high &amp; moderate risk severity and alerts users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RNN + BERT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F96A2E-52A8-2817-9DCA-E1B9A7ECF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/>
          <a:stretch/>
        </p:blipFill>
        <p:spPr>
          <a:xfrm>
            <a:off x="4337956" y="741334"/>
            <a:ext cx="7854043" cy="3095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8370CE-03F0-E3E0-1D1A-9BAC2915EC45}"/>
              </a:ext>
            </a:extLst>
          </p:cNvPr>
          <p:cNvSpPr txBox="1"/>
          <p:nvPr/>
        </p:nvSpPr>
        <p:spPr>
          <a:xfrm>
            <a:off x="729343" y="1578428"/>
            <a:ext cx="2278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Arial Rounded MT Bold" panose="020F0704030504030204" pitchFamily="34" charset="0"/>
              </a:rPr>
              <a:t>THROUGH DL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293368-8420-E901-A73C-46A212D9A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16329"/>
            <a:ext cx="1719943" cy="7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9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D90F77-62DA-41A0-9943-A48B7F9C580A}"/>
              </a:ext>
            </a:extLst>
          </p:cNvPr>
          <p:cNvSpPr/>
          <p:nvPr/>
        </p:nvSpPr>
        <p:spPr>
          <a:xfrm>
            <a:off x="0" y="2532"/>
            <a:ext cx="12192000" cy="7243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99F71EE-8EFA-4BF5-BCA0-32C7F5964466}"/>
              </a:ext>
            </a:extLst>
          </p:cNvPr>
          <p:cNvSpPr/>
          <p:nvPr/>
        </p:nvSpPr>
        <p:spPr>
          <a:xfrm>
            <a:off x="0" y="-11875"/>
            <a:ext cx="843148" cy="738802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4C2B7-D97A-460F-A858-02BED3E5F91C}"/>
              </a:ext>
            </a:extLst>
          </p:cNvPr>
          <p:cNvSpPr txBox="1"/>
          <p:nvPr/>
        </p:nvSpPr>
        <p:spPr>
          <a:xfrm>
            <a:off x="968188" y="80333"/>
            <a:ext cx="101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Patents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B155B-E829-AA84-A7BE-3A1418EB71A9}"/>
              </a:ext>
            </a:extLst>
          </p:cNvPr>
          <p:cNvSpPr txBox="1"/>
          <p:nvPr/>
        </p:nvSpPr>
        <p:spPr>
          <a:xfrm>
            <a:off x="968188" y="4451846"/>
            <a:ext cx="104341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Patent No.: </a:t>
            </a:r>
            <a:r>
              <a:rPr lang="en-US" dirty="0"/>
              <a:t>US012003535B2	</a:t>
            </a:r>
          </a:p>
          <a:p>
            <a:r>
              <a:rPr lang="en-US" b="1" dirty="0"/>
              <a:t>Patent Title: </a:t>
            </a:r>
            <a:r>
              <a:rPr lang="en-US" dirty="0"/>
              <a:t>PHISHING URL DETECTION USING TRANSFORMERS</a:t>
            </a:r>
          </a:p>
          <a:p>
            <a:r>
              <a:rPr lang="en-US" b="1" dirty="0"/>
              <a:t>Source: </a:t>
            </a:r>
            <a:r>
              <a:rPr lang="en-US" dirty="0">
                <a:hlinkClick r:id="rId2"/>
              </a:rPr>
              <a:t>https://ppubs.uspto.gov/dirsearch-public/print/downloadPdf/12003535</a:t>
            </a:r>
            <a:endParaRPr lang="en-US" dirty="0"/>
          </a:p>
          <a:p>
            <a:r>
              <a:rPr lang="en-US" b="1" dirty="0"/>
              <a:t>Methodology: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Tran-detects malicious URLs by using transformer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a decision statistic (uses BPE(byte pair encoding) + an ML model 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F96A2E-52A8-2817-9DCA-E1B9A7ECF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3" t="3356" r="693" b="17514"/>
          <a:stretch/>
        </p:blipFill>
        <p:spPr>
          <a:xfrm>
            <a:off x="4283528" y="858214"/>
            <a:ext cx="7854043" cy="3095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8370CE-03F0-E3E0-1D1A-9BAC2915EC45}"/>
              </a:ext>
            </a:extLst>
          </p:cNvPr>
          <p:cNvSpPr txBox="1"/>
          <p:nvPr/>
        </p:nvSpPr>
        <p:spPr>
          <a:xfrm>
            <a:off x="729343" y="1578428"/>
            <a:ext cx="3887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Arial Rounded MT Bold" panose="020F0704030504030204" pitchFamily="34" charset="0"/>
              </a:rPr>
              <a:t>USING TRANSFORMERS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E272B8-CC1B-B4B1-CBF0-AF68E6CCF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57" y="5443"/>
            <a:ext cx="1719943" cy="7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50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6">
      <a:dk1>
        <a:sysClr val="windowText" lastClr="000000"/>
      </a:dk1>
      <a:lt1>
        <a:sysClr val="window" lastClr="FFFFFF"/>
      </a:lt1>
      <a:dk2>
        <a:srgbClr val="954F72"/>
      </a:dk2>
      <a:lt2>
        <a:srgbClr val="C00000"/>
      </a:lt2>
      <a:accent1>
        <a:srgbClr val="01CC9B"/>
      </a:accent1>
      <a:accent2>
        <a:srgbClr val="3F51B5"/>
      </a:accent2>
      <a:accent3>
        <a:srgbClr val="14A0C0"/>
      </a:accent3>
      <a:accent4>
        <a:srgbClr val="CDDC39"/>
      </a:accent4>
      <a:accent5>
        <a:srgbClr val="FF7801"/>
      </a:accent5>
      <a:accent6>
        <a:srgbClr val="F5B4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2189</TotalTime>
  <Words>1265</Words>
  <Application>Microsoft Office PowerPoint</Application>
  <PresentationFormat>Widescreen</PresentationFormat>
  <Paragraphs>239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Arial Rounded MT Bold</vt:lpstr>
      <vt:lpstr>Calibri</vt:lpstr>
      <vt:lpstr>Calibri Light</vt:lpstr>
      <vt:lpstr>Cambria</vt:lpstr>
      <vt:lpstr>Georgia</vt:lpstr>
      <vt:lpstr>Georgia Pro Cond</vt:lpstr>
      <vt:lpstr>Georgia Pro Light</vt:lpstr>
      <vt:lpstr>Segoe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Kavitha</dc:creator>
  <cp:lastModifiedBy>Deekshita Reddy</cp:lastModifiedBy>
  <cp:revision>75</cp:revision>
  <dcterms:created xsi:type="dcterms:W3CDTF">2020-07-29T05:35:10Z</dcterms:created>
  <dcterms:modified xsi:type="dcterms:W3CDTF">2024-08-12T10:34:40Z</dcterms:modified>
</cp:coreProperties>
</file>